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Thin"/>
      <p:regular r:id="rId26"/>
      <p:bold r:id="rId27"/>
      <p:italic r:id="rId28"/>
      <p:boldItalic r:id="rId29"/>
    </p:embeddedFont>
    <p:embeddedFont>
      <p:font typeface="Roboto Black"/>
      <p:bold r:id="rId30"/>
      <p:boldItalic r:id="rId31"/>
    </p:embeddedFont>
    <p:embeddedFont>
      <p:font typeface="Roboto"/>
      <p:regular r:id="rId32"/>
      <p:bold r:id="rId33"/>
      <p:italic r:id="rId34"/>
      <p:boldItalic r:id="rId35"/>
    </p:embeddedFont>
    <p:embeddedFont>
      <p:font typeface="Roboto Mono Thin"/>
      <p:regular r:id="rId36"/>
      <p:bold r:id="rId37"/>
      <p:italic r:id="rId38"/>
      <p:boldItalic r:id="rId39"/>
    </p:embeddedFont>
    <p:embeddedFont>
      <p:font typeface="Roboto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E23874-568C-42EF-A54D-79B8BE3CDC0E}">
  <a:tblStyle styleId="{B3E23874-568C-42EF-A54D-79B8BE3CDC0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20" Type="http://schemas.openxmlformats.org/officeDocument/2006/relationships/slide" Target="slides/slide14.xml"/><Relationship Id="rId42" Type="http://schemas.openxmlformats.org/officeDocument/2006/relationships/font" Target="fonts/RobotoLight-italic.fntdata"/><Relationship Id="rId41" Type="http://schemas.openxmlformats.org/officeDocument/2006/relationships/font" Target="fonts/RobotoLight-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Light-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Thin-regular.fntdata"/><Relationship Id="rId25" Type="http://schemas.openxmlformats.org/officeDocument/2006/relationships/slide" Target="slides/slide19.xml"/><Relationship Id="rId28" Type="http://schemas.openxmlformats.org/officeDocument/2006/relationships/font" Target="fonts/RobotoThin-italic.fntdata"/><Relationship Id="rId27" Type="http://schemas.openxmlformats.org/officeDocument/2006/relationships/font" Target="fonts/RobotoThin-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Thin-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lack-boldItalic.fntdata"/><Relationship Id="rId30" Type="http://schemas.openxmlformats.org/officeDocument/2006/relationships/font" Target="fonts/RobotoBlack-bold.fntdata"/><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RobotoMonoThin-bold.fntdata"/><Relationship Id="rId14" Type="http://schemas.openxmlformats.org/officeDocument/2006/relationships/slide" Target="slides/slide8.xml"/><Relationship Id="rId36" Type="http://schemas.openxmlformats.org/officeDocument/2006/relationships/font" Target="fonts/RobotoMonoThin-regular.fntdata"/><Relationship Id="rId17" Type="http://schemas.openxmlformats.org/officeDocument/2006/relationships/slide" Target="slides/slide11.xml"/><Relationship Id="rId39" Type="http://schemas.openxmlformats.org/officeDocument/2006/relationships/font" Target="fonts/RobotoMonoThin-boldItalic.fntdata"/><Relationship Id="rId16" Type="http://schemas.openxmlformats.org/officeDocument/2006/relationships/slide" Target="slides/slide10.xml"/><Relationship Id="rId38" Type="http://schemas.openxmlformats.org/officeDocument/2006/relationships/font" Target="fonts/RobotoMonoThin-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3aeeb24953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3aeeb24953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4d25540b3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4d25540b3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4d25540b3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4d25540b3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4d25540b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4d25540b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500725b4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500725b4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4dcd6c3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4dcd6c3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4d25540b3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54d25540b3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4e9d0fa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4e9d0fa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4d25540b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4d25540b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4d25540b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4d25540b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4d25540b3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54d25540b3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54d25540b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54d25540b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3e6875230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3e6875230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4d25540b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4d25540b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23a6256cb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23a6256cb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4d25540b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4d25540b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d0217ae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d0217ae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5e88b33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5e88b33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4d25540b3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4d25540b3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CCCCCC"/>
        </a:solidFill>
      </p:bgPr>
    </p:bg>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p:nvPr/>
        </p:nvSpPr>
        <p:spPr>
          <a:xfrm>
            <a:off x="75" y="-12475"/>
            <a:ext cx="9144000" cy="5143500"/>
          </a:xfrm>
          <a:prstGeom prst="rect">
            <a:avLst/>
          </a:prstGeom>
          <a:gradFill>
            <a:gsLst>
              <a:gs pos="0">
                <a:schemeClr val="lt2"/>
              </a:gs>
              <a:gs pos="100000">
                <a:srgbClr val="9F9F9F"/>
              </a:gs>
            </a:gsLst>
            <a:lin ang="16200038"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ock">
  <p:cSld name="TITLE_AND_BODY_1">
    <p:spTree>
      <p:nvGrpSpPr>
        <p:cNvPr id="53" name="Shape 53"/>
        <p:cNvGrpSpPr/>
        <p:nvPr/>
      </p:nvGrpSpPr>
      <p:grpSpPr>
        <a:xfrm>
          <a:off x="0" y="0"/>
          <a:ext cx="0" cy="0"/>
          <a:chOff x="0" y="0"/>
          <a:chExt cx="0" cy="0"/>
        </a:xfrm>
      </p:grpSpPr>
      <p:sp>
        <p:nvSpPr>
          <p:cNvPr id="54" name="Google Shape;5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4"/>
          <p:cNvSpPr txBox="1"/>
          <p:nvPr/>
        </p:nvSpPr>
        <p:spPr>
          <a:xfrm>
            <a:off x="1507238" y="4738525"/>
            <a:ext cx="441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AIA // </a:t>
            </a:r>
            <a:r>
              <a:rPr lang="en" sz="1200">
                <a:solidFill>
                  <a:srgbClr val="434343"/>
                </a:solidFill>
                <a:latin typeface="Roboto"/>
                <a:ea typeface="Roboto"/>
                <a:cs typeface="Roboto"/>
                <a:sym typeface="Roboto"/>
              </a:rPr>
              <a:t>STUDIO</a:t>
            </a:r>
            <a:endParaRPr sz="1200">
              <a:solidFill>
                <a:srgbClr val="434343"/>
              </a:solidFill>
            </a:endParaRPr>
          </a:p>
        </p:txBody>
      </p:sp>
      <p:sp>
        <p:nvSpPr>
          <p:cNvPr id="56" name="Google Shape;56;p14"/>
          <p:cNvSpPr txBox="1"/>
          <p:nvPr/>
        </p:nvSpPr>
        <p:spPr>
          <a:xfrm>
            <a:off x="6552076" y="4702550"/>
            <a:ext cx="12597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700"/>
              <a:buFont typeface="Arial"/>
              <a:buNone/>
            </a:pPr>
            <a:r>
              <a:rPr b="1" lang="en" sz="700">
                <a:solidFill>
                  <a:srgbClr val="434343"/>
                </a:solidFill>
                <a:latin typeface="Roboto"/>
                <a:ea typeface="Roboto"/>
                <a:cs typeface="Roboto"/>
                <a:sym typeface="Roboto"/>
              </a:rPr>
              <a:t>+ </a:t>
            </a:r>
            <a:r>
              <a:rPr lang="en" sz="700">
                <a:solidFill>
                  <a:srgbClr val="434343"/>
                </a:solidFill>
                <a:latin typeface="Roboto Light"/>
                <a:ea typeface="Roboto Light"/>
                <a:cs typeface="Roboto Light"/>
                <a:sym typeface="Roboto Light"/>
              </a:rPr>
              <a:t>REN RAINVILLE</a:t>
            </a:r>
            <a:endParaRPr b="0" i="0" sz="700" u="none" cap="none" strike="noStrike">
              <a:solidFill>
                <a:srgbClr val="43434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700"/>
              <a:buFont typeface="Arial"/>
              <a:buNone/>
            </a:pPr>
            <a:r>
              <a:rPr b="1" i="0" lang="en" sz="700" u="none" cap="none" strike="noStrike">
                <a:solidFill>
                  <a:srgbClr val="434343"/>
                </a:solidFill>
                <a:latin typeface="Roboto"/>
                <a:ea typeface="Roboto"/>
                <a:cs typeface="Roboto"/>
                <a:sym typeface="Roboto"/>
              </a:rPr>
              <a:t>+ </a:t>
            </a:r>
            <a:r>
              <a:rPr lang="en" sz="700">
                <a:solidFill>
                  <a:srgbClr val="434343"/>
                </a:solidFill>
                <a:latin typeface="Roboto Light"/>
                <a:ea typeface="Roboto Light"/>
                <a:cs typeface="Roboto Light"/>
                <a:sym typeface="Roboto Light"/>
              </a:rPr>
              <a:t>LUCAS SENTIS FUSTER</a:t>
            </a:r>
            <a:endParaRPr sz="700">
              <a:solidFill>
                <a:srgbClr val="434343"/>
              </a:solidFill>
              <a:latin typeface="Roboto Light"/>
              <a:ea typeface="Roboto Light"/>
              <a:cs typeface="Roboto Light"/>
              <a:sym typeface="Roboto Light"/>
            </a:endParaRPr>
          </a:p>
          <a:p>
            <a:pPr indent="0" lvl="0" marL="0" rtl="0" algn="l">
              <a:spcBef>
                <a:spcPts val="0"/>
              </a:spcBef>
              <a:spcAft>
                <a:spcPts val="0"/>
              </a:spcAft>
              <a:buClr>
                <a:srgbClr val="000000"/>
              </a:buClr>
              <a:buSzPts val="1700"/>
              <a:buFont typeface="Arial"/>
              <a:buNone/>
            </a:pPr>
            <a:r>
              <a:t/>
            </a:r>
            <a:endParaRPr sz="700">
              <a:solidFill>
                <a:schemeClr val="dk1"/>
              </a:solidFill>
              <a:latin typeface="Roboto"/>
              <a:ea typeface="Roboto"/>
              <a:cs typeface="Roboto"/>
              <a:sym typeface="Roboto"/>
            </a:endParaRPr>
          </a:p>
          <a:p>
            <a:pPr indent="0" lvl="0" marL="0" rtl="0" algn="l">
              <a:spcBef>
                <a:spcPts val="0"/>
              </a:spcBef>
              <a:spcAft>
                <a:spcPts val="0"/>
              </a:spcAft>
              <a:buClr>
                <a:srgbClr val="000000"/>
              </a:buClr>
              <a:buSzPts val="1700"/>
              <a:buFont typeface="Arial"/>
              <a:buNone/>
            </a:pPr>
            <a:r>
              <a:t/>
            </a:r>
            <a:endParaRPr sz="700">
              <a:solidFill>
                <a:schemeClr val="dk1"/>
              </a:solidFill>
              <a:latin typeface="Roboto Light"/>
              <a:ea typeface="Roboto Light"/>
              <a:cs typeface="Roboto Light"/>
              <a:sym typeface="Roboto Light"/>
            </a:endParaRPr>
          </a:p>
          <a:p>
            <a:pPr indent="0" lvl="0" marL="0" rtl="0" algn="l">
              <a:spcBef>
                <a:spcPts val="0"/>
              </a:spcBef>
              <a:spcAft>
                <a:spcPts val="0"/>
              </a:spcAft>
              <a:buClr>
                <a:srgbClr val="000000"/>
              </a:buClr>
              <a:buSzPts val="1700"/>
              <a:buFont typeface="Arial"/>
              <a:buNone/>
            </a:pPr>
            <a:r>
              <a:t/>
            </a:r>
            <a:endParaRPr sz="700">
              <a:solidFill>
                <a:schemeClr val="dk1"/>
              </a:solidFill>
              <a:latin typeface="Roboto Light"/>
              <a:ea typeface="Roboto Light"/>
              <a:cs typeface="Roboto Light"/>
              <a:sym typeface="Roboto Light"/>
            </a:endParaRPr>
          </a:p>
        </p:txBody>
      </p:sp>
      <p:sp>
        <p:nvSpPr>
          <p:cNvPr id="57" name="Google Shape;57;p14"/>
          <p:cNvSpPr txBox="1"/>
          <p:nvPr/>
        </p:nvSpPr>
        <p:spPr>
          <a:xfrm>
            <a:off x="6002149" y="4675950"/>
            <a:ext cx="10191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chemeClr val="dk2"/>
                </a:solidFill>
                <a:latin typeface="Roboto Thin"/>
                <a:ea typeface="Roboto Thin"/>
                <a:cs typeface="Roboto Thin"/>
                <a:sym typeface="Roboto Thin"/>
              </a:rPr>
              <a:t>G03</a:t>
            </a:r>
            <a:endParaRPr i="0" sz="1800" u="none" cap="none" strike="noStrike">
              <a:solidFill>
                <a:schemeClr val="dk2"/>
              </a:solidFill>
              <a:latin typeface="Roboto Thin"/>
              <a:ea typeface="Roboto Thin"/>
              <a:cs typeface="Roboto Thin"/>
              <a:sym typeface="Roboto Thin"/>
            </a:endParaRPr>
          </a:p>
        </p:txBody>
      </p:sp>
      <p:sp>
        <p:nvSpPr>
          <p:cNvPr id="58" name="Google Shape;58;p14"/>
          <p:cNvSpPr txBox="1"/>
          <p:nvPr/>
        </p:nvSpPr>
        <p:spPr>
          <a:xfrm>
            <a:off x="7693776" y="4702550"/>
            <a:ext cx="12597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700">
                <a:solidFill>
                  <a:srgbClr val="434343"/>
                </a:solidFill>
                <a:latin typeface="Roboto"/>
                <a:ea typeface="Roboto"/>
                <a:cs typeface="Roboto"/>
                <a:sym typeface="Roboto"/>
              </a:rPr>
              <a:t>+ </a:t>
            </a:r>
            <a:r>
              <a:rPr lang="en" sz="700">
                <a:solidFill>
                  <a:srgbClr val="434343"/>
                </a:solidFill>
                <a:latin typeface="Roboto Light"/>
                <a:ea typeface="Roboto Light"/>
                <a:cs typeface="Roboto Light"/>
                <a:sym typeface="Roboto Light"/>
              </a:rPr>
              <a:t>MUSTAPHA NACHAR</a:t>
            </a:r>
            <a:endParaRPr sz="700">
              <a:solidFill>
                <a:srgbClr val="434343"/>
              </a:solidFill>
              <a:latin typeface="Roboto Light"/>
              <a:ea typeface="Roboto Light"/>
              <a:cs typeface="Roboto Light"/>
              <a:sym typeface="Roboto Light"/>
            </a:endParaRPr>
          </a:p>
          <a:p>
            <a:pPr indent="0" lvl="0" marL="0" rtl="0" algn="l">
              <a:spcBef>
                <a:spcPts val="0"/>
              </a:spcBef>
              <a:spcAft>
                <a:spcPts val="0"/>
              </a:spcAft>
              <a:buClr>
                <a:srgbClr val="000000"/>
              </a:buClr>
              <a:buSzPts val="1700"/>
              <a:buFont typeface="Arial"/>
              <a:buNone/>
            </a:pPr>
            <a:r>
              <a:t/>
            </a:r>
            <a:endParaRPr sz="700">
              <a:solidFill>
                <a:schemeClr val="dk1"/>
              </a:solidFill>
              <a:latin typeface="Roboto Light"/>
              <a:ea typeface="Roboto Light"/>
              <a:cs typeface="Roboto Light"/>
              <a:sym typeface="Roboto Light"/>
            </a:endParaRPr>
          </a:p>
          <a:p>
            <a:pPr indent="0" lvl="0" marL="0" rtl="0" algn="l">
              <a:spcBef>
                <a:spcPts val="0"/>
              </a:spcBef>
              <a:spcAft>
                <a:spcPts val="0"/>
              </a:spcAft>
              <a:buClr>
                <a:srgbClr val="000000"/>
              </a:buClr>
              <a:buSzPts val="1700"/>
              <a:buFont typeface="Arial"/>
              <a:buNone/>
            </a:pPr>
            <a:r>
              <a:t/>
            </a:r>
            <a:endParaRPr sz="700">
              <a:solidFill>
                <a:schemeClr val="dk1"/>
              </a:solidFill>
              <a:latin typeface="Roboto Light"/>
              <a:ea typeface="Roboto Light"/>
              <a:cs typeface="Roboto Light"/>
              <a:sym typeface="Roboto Light"/>
            </a:endParaRPr>
          </a:p>
        </p:txBody>
      </p:sp>
      <p:pic>
        <p:nvPicPr>
          <p:cNvPr id="59" name="Google Shape;59;p14"/>
          <p:cNvPicPr preferRelativeResize="0"/>
          <p:nvPr/>
        </p:nvPicPr>
        <p:blipFill>
          <a:blip r:embed="rId2">
            <a:alphaModFix amt="73000"/>
          </a:blip>
          <a:stretch>
            <a:fillRect/>
          </a:stretch>
        </p:blipFill>
        <p:spPr>
          <a:xfrm>
            <a:off x="85225" y="4809000"/>
            <a:ext cx="1344000" cy="228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drive.google.com/file/d/1I4APlKgSING5vA0_dMO17NCY4Fk88Zz5/view"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gif"/><Relationship Id="rId4" Type="http://schemas.openxmlformats.org/officeDocument/2006/relationships/image" Target="../media/image1.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2.jpg"/><Relationship Id="rId7"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mt="78000"/>
          </a:blip>
          <a:stretch>
            <a:fillRect/>
          </a:stretch>
        </p:blipFill>
        <p:spPr>
          <a:xfrm>
            <a:off x="0" y="6338"/>
            <a:ext cx="9144000" cy="5130820"/>
          </a:xfrm>
          <a:prstGeom prst="rect">
            <a:avLst/>
          </a:prstGeom>
          <a:noFill/>
          <a:ln>
            <a:noFill/>
          </a:ln>
        </p:spPr>
      </p:pic>
      <p:sp>
        <p:nvSpPr>
          <p:cNvPr id="65" name="Google Shape;65;p15"/>
          <p:cNvSpPr/>
          <p:nvPr/>
        </p:nvSpPr>
        <p:spPr>
          <a:xfrm>
            <a:off x="0" y="4542850"/>
            <a:ext cx="9144000" cy="416700"/>
          </a:xfrm>
          <a:prstGeom prst="rect">
            <a:avLst/>
          </a:prstGeom>
          <a:solidFill>
            <a:srgbClr val="EFEFEF">
              <a:alpha val="5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4454638" y="4474000"/>
            <a:ext cx="24606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lang="en" sz="700">
                <a:solidFill>
                  <a:srgbClr val="434343"/>
                </a:solidFill>
                <a:latin typeface="Roboto"/>
                <a:ea typeface="Roboto"/>
                <a:cs typeface="Roboto"/>
                <a:sym typeface="Roboto"/>
              </a:rPr>
              <a:t>+ FACULTY: </a:t>
            </a:r>
            <a:r>
              <a:rPr b="1" lang="en" sz="700">
                <a:solidFill>
                  <a:srgbClr val="434343"/>
                </a:solidFill>
                <a:latin typeface="Roboto"/>
                <a:ea typeface="Roboto"/>
                <a:cs typeface="Roboto"/>
                <a:sym typeface="Roboto"/>
              </a:rPr>
              <a:t>ANGELOS CHRONIS</a:t>
            </a:r>
            <a:endParaRPr b="1" sz="7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700"/>
              <a:buFont typeface="Arial"/>
              <a:buNone/>
            </a:pPr>
            <a:r>
              <a:rPr lang="en" sz="700">
                <a:solidFill>
                  <a:srgbClr val="434343"/>
                </a:solidFill>
                <a:latin typeface="Roboto"/>
                <a:ea typeface="Roboto"/>
                <a:cs typeface="Roboto"/>
                <a:sym typeface="Roboto"/>
              </a:rPr>
              <a:t>+ FACULTY: </a:t>
            </a:r>
            <a:r>
              <a:rPr b="1" lang="en" sz="700">
                <a:solidFill>
                  <a:srgbClr val="434343"/>
                </a:solidFill>
                <a:latin typeface="Roboto"/>
                <a:ea typeface="Roboto"/>
                <a:cs typeface="Roboto"/>
                <a:sym typeface="Roboto"/>
              </a:rPr>
              <a:t>EBRAR EKE</a:t>
            </a:r>
            <a:endParaRPr b="1" sz="700">
              <a:solidFill>
                <a:srgbClr val="43434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700"/>
              <a:buFont typeface="Arial"/>
              <a:buNone/>
            </a:pPr>
            <a:r>
              <a:rPr lang="en" sz="700">
                <a:solidFill>
                  <a:srgbClr val="434343"/>
                </a:solidFill>
                <a:latin typeface="Roboto"/>
                <a:ea typeface="Roboto"/>
                <a:cs typeface="Roboto"/>
                <a:sym typeface="Roboto"/>
              </a:rPr>
              <a:t>+ FACULTY: </a:t>
            </a:r>
            <a:r>
              <a:rPr b="1" lang="en" sz="700">
                <a:solidFill>
                  <a:srgbClr val="434343"/>
                </a:solidFill>
                <a:latin typeface="Roboto"/>
                <a:ea typeface="Roboto"/>
                <a:cs typeface="Roboto"/>
                <a:sym typeface="Roboto"/>
              </a:rPr>
              <a:t>ONDREJ VESELY</a:t>
            </a:r>
            <a:endParaRPr b="1" sz="700">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700"/>
              <a:buFont typeface="Arial"/>
              <a:buNone/>
            </a:pPr>
            <a:r>
              <a:t/>
            </a:r>
            <a:endParaRPr b="1" sz="9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700"/>
              <a:buFont typeface="Arial"/>
              <a:buNone/>
            </a:pPr>
            <a:r>
              <a:t/>
            </a:r>
            <a:endParaRPr b="0" i="0" sz="900" u="none" cap="none" strike="noStrike">
              <a:solidFill>
                <a:schemeClr val="dk1"/>
              </a:solidFill>
              <a:latin typeface="Roboto Light"/>
              <a:ea typeface="Roboto Light"/>
              <a:cs typeface="Roboto Light"/>
              <a:sym typeface="Roboto Light"/>
            </a:endParaRPr>
          </a:p>
        </p:txBody>
      </p:sp>
      <p:sp>
        <p:nvSpPr>
          <p:cNvPr id="67" name="Google Shape;67;p15"/>
          <p:cNvSpPr txBox="1"/>
          <p:nvPr/>
        </p:nvSpPr>
        <p:spPr>
          <a:xfrm>
            <a:off x="2621362" y="4454050"/>
            <a:ext cx="1833300" cy="5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solidFill>
                  <a:srgbClr val="434343"/>
                </a:solidFill>
                <a:latin typeface="Roboto Black"/>
                <a:ea typeface="Roboto Black"/>
                <a:cs typeface="Roboto Black"/>
                <a:sym typeface="Roboto Black"/>
              </a:rPr>
              <a:t>AIA // </a:t>
            </a:r>
            <a:endParaRPr i="0" sz="2400" u="none" cap="none" strike="noStrike">
              <a:solidFill>
                <a:srgbClr val="434343"/>
              </a:solidFill>
              <a:latin typeface="Roboto"/>
              <a:ea typeface="Roboto"/>
              <a:cs typeface="Roboto"/>
              <a:sym typeface="Roboto"/>
            </a:endParaRPr>
          </a:p>
        </p:txBody>
      </p:sp>
      <p:sp>
        <p:nvSpPr>
          <p:cNvPr id="68" name="Google Shape;68;p15"/>
          <p:cNvSpPr txBox="1"/>
          <p:nvPr/>
        </p:nvSpPr>
        <p:spPr>
          <a:xfrm>
            <a:off x="7287493" y="4505325"/>
            <a:ext cx="16947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i="0" lang="en" sz="700" u="none" cap="none" strike="noStrike">
                <a:solidFill>
                  <a:srgbClr val="434343"/>
                </a:solidFill>
                <a:latin typeface="Roboto"/>
                <a:ea typeface="Roboto"/>
                <a:cs typeface="Roboto"/>
                <a:sym typeface="Roboto"/>
              </a:rPr>
              <a:t>+ </a:t>
            </a:r>
            <a:r>
              <a:rPr lang="en" sz="700">
                <a:solidFill>
                  <a:srgbClr val="434343"/>
                </a:solidFill>
                <a:latin typeface="Roboto Light"/>
                <a:ea typeface="Roboto Light"/>
                <a:cs typeface="Roboto Light"/>
                <a:sym typeface="Roboto Light"/>
              </a:rPr>
              <a:t>LUCAS SENTIS FUSTER</a:t>
            </a:r>
            <a:endParaRPr sz="700">
              <a:solidFill>
                <a:srgbClr val="434343"/>
              </a:solidFill>
              <a:latin typeface="Roboto Light"/>
              <a:ea typeface="Roboto Light"/>
              <a:cs typeface="Roboto Light"/>
              <a:sym typeface="Roboto Light"/>
            </a:endParaRPr>
          </a:p>
          <a:p>
            <a:pPr indent="0" lvl="0" marL="0" rtl="0" algn="l">
              <a:spcBef>
                <a:spcPts val="0"/>
              </a:spcBef>
              <a:spcAft>
                <a:spcPts val="0"/>
              </a:spcAft>
              <a:buClr>
                <a:srgbClr val="000000"/>
              </a:buClr>
              <a:buSzPts val="1700"/>
              <a:buFont typeface="Arial"/>
              <a:buNone/>
            </a:pPr>
            <a:r>
              <a:rPr lang="en" sz="700">
                <a:solidFill>
                  <a:srgbClr val="434343"/>
                </a:solidFill>
                <a:latin typeface="Roboto"/>
                <a:ea typeface="Roboto"/>
                <a:cs typeface="Roboto"/>
                <a:sym typeface="Roboto"/>
              </a:rPr>
              <a:t>+ </a:t>
            </a:r>
            <a:r>
              <a:rPr lang="en" sz="700">
                <a:solidFill>
                  <a:srgbClr val="434343"/>
                </a:solidFill>
                <a:latin typeface="Roboto Light"/>
                <a:ea typeface="Roboto Light"/>
                <a:cs typeface="Roboto Light"/>
                <a:sym typeface="Roboto Light"/>
              </a:rPr>
              <a:t>MUSTAPHA NACHAR</a:t>
            </a:r>
            <a:endParaRPr sz="700">
              <a:solidFill>
                <a:srgbClr val="434343"/>
              </a:solidFill>
              <a:latin typeface="Roboto Light"/>
              <a:ea typeface="Roboto Light"/>
              <a:cs typeface="Roboto Light"/>
              <a:sym typeface="Roboto Light"/>
            </a:endParaRPr>
          </a:p>
          <a:p>
            <a:pPr indent="0" lvl="0" marL="0" rtl="0" algn="l">
              <a:spcBef>
                <a:spcPts val="0"/>
              </a:spcBef>
              <a:spcAft>
                <a:spcPts val="0"/>
              </a:spcAft>
              <a:buClr>
                <a:srgbClr val="000000"/>
              </a:buClr>
              <a:buSzPts val="1700"/>
              <a:buFont typeface="Arial"/>
              <a:buNone/>
            </a:pPr>
            <a:r>
              <a:rPr lang="en" sz="700">
                <a:solidFill>
                  <a:srgbClr val="434343"/>
                </a:solidFill>
                <a:latin typeface="Roboto"/>
                <a:ea typeface="Roboto"/>
                <a:cs typeface="Roboto"/>
                <a:sym typeface="Roboto"/>
              </a:rPr>
              <a:t>+ </a:t>
            </a:r>
            <a:r>
              <a:rPr lang="en" sz="700">
                <a:solidFill>
                  <a:srgbClr val="434343"/>
                </a:solidFill>
                <a:latin typeface="Roboto Light"/>
                <a:ea typeface="Roboto Light"/>
                <a:cs typeface="Roboto Light"/>
                <a:sym typeface="Roboto Light"/>
              </a:rPr>
              <a:t>REN RAINVILLE</a:t>
            </a:r>
            <a:endParaRPr sz="700">
              <a:solidFill>
                <a:srgbClr val="434343"/>
              </a:solidFill>
              <a:latin typeface="Roboto"/>
              <a:ea typeface="Roboto"/>
              <a:cs typeface="Roboto"/>
              <a:sym typeface="Roboto"/>
            </a:endParaRPr>
          </a:p>
          <a:p>
            <a:pPr indent="0" lvl="0" marL="0" rtl="0" algn="l">
              <a:spcBef>
                <a:spcPts val="0"/>
              </a:spcBef>
              <a:spcAft>
                <a:spcPts val="0"/>
              </a:spcAft>
              <a:buClr>
                <a:srgbClr val="000000"/>
              </a:buClr>
              <a:buSzPts val="1700"/>
              <a:buFont typeface="Arial"/>
              <a:buNone/>
            </a:pPr>
            <a:r>
              <a:t/>
            </a:r>
            <a:endParaRPr sz="700">
              <a:solidFill>
                <a:schemeClr val="dk1"/>
              </a:solidFill>
              <a:latin typeface="Roboto Light"/>
              <a:ea typeface="Roboto Light"/>
              <a:cs typeface="Roboto Light"/>
              <a:sym typeface="Roboto Light"/>
            </a:endParaRPr>
          </a:p>
          <a:p>
            <a:pPr indent="0" lvl="0" marL="0" rtl="0" algn="l">
              <a:spcBef>
                <a:spcPts val="0"/>
              </a:spcBef>
              <a:spcAft>
                <a:spcPts val="0"/>
              </a:spcAft>
              <a:buClr>
                <a:srgbClr val="000000"/>
              </a:buClr>
              <a:buSzPts val="1700"/>
              <a:buFont typeface="Arial"/>
              <a:buNone/>
            </a:pPr>
            <a:r>
              <a:t/>
            </a:r>
            <a:endParaRPr sz="700">
              <a:solidFill>
                <a:schemeClr val="dk1"/>
              </a:solidFill>
              <a:latin typeface="Roboto Light"/>
              <a:ea typeface="Roboto Light"/>
              <a:cs typeface="Roboto Light"/>
              <a:sym typeface="Roboto Light"/>
            </a:endParaRPr>
          </a:p>
        </p:txBody>
      </p:sp>
      <p:sp>
        <p:nvSpPr>
          <p:cNvPr id="69" name="Google Shape;69;p15"/>
          <p:cNvSpPr txBox="1"/>
          <p:nvPr/>
        </p:nvSpPr>
        <p:spPr>
          <a:xfrm>
            <a:off x="6221286" y="4474000"/>
            <a:ext cx="10191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2400">
                <a:solidFill>
                  <a:srgbClr val="434343"/>
                </a:solidFill>
                <a:latin typeface="Roboto Thin"/>
                <a:ea typeface="Roboto Thin"/>
                <a:cs typeface="Roboto Thin"/>
                <a:sym typeface="Roboto Thin"/>
              </a:rPr>
              <a:t>G03</a:t>
            </a:r>
            <a:endParaRPr i="0" sz="2400" u="none" cap="none" strike="noStrike">
              <a:solidFill>
                <a:srgbClr val="434343"/>
              </a:solidFill>
              <a:latin typeface="Roboto Thin"/>
              <a:ea typeface="Roboto Thin"/>
              <a:cs typeface="Roboto Thin"/>
              <a:sym typeface="Roboto Thin"/>
            </a:endParaRPr>
          </a:p>
        </p:txBody>
      </p:sp>
      <p:sp>
        <p:nvSpPr>
          <p:cNvPr id="70" name="Google Shape;70;p15"/>
          <p:cNvSpPr txBox="1"/>
          <p:nvPr/>
        </p:nvSpPr>
        <p:spPr>
          <a:xfrm>
            <a:off x="3573787" y="4454050"/>
            <a:ext cx="686700" cy="59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n" sz="1000">
                <a:solidFill>
                  <a:srgbClr val="434343"/>
                </a:solidFill>
                <a:latin typeface="Roboto"/>
                <a:ea typeface="Roboto"/>
                <a:cs typeface="Roboto"/>
                <a:sym typeface="Roboto"/>
              </a:rPr>
              <a:t>STUDIO</a:t>
            </a:r>
            <a:endParaRPr i="0" sz="1000" u="none" cap="none" strike="noStrike">
              <a:solidFill>
                <a:srgbClr val="434343"/>
              </a:solidFill>
              <a:latin typeface="Roboto"/>
              <a:ea typeface="Roboto"/>
              <a:cs typeface="Roboto"/>
              <a:sym typeface="Roboto"/>
            </a:endParaRPr>
          </a:p>
        </p:txBody>
      </p:sp>
      <p:pic>
        <p:nvPicPr>
          <p:cNvPr id="71" name="Google Shape;71;p15"/>
          <p:cNvPicPr preferRelativeResize="0"/>
          <p:nvPr/>
        </p:nvPicPr>
        <p:blipFill>
          <a:blip r:embed="rId4">
            <a:alphaModFix amt="64000"/>
          </a:blip>
          <a:stretch>
            <a:fillRect/>
          </a:stretch>
        </p:blipFill>
        <p:spPr>
          <a:xfrm>
            <a:off x="87625" y="4584875"/>
            <a:ext cx="1694700" cy="332645"/>
          </a:xfrm>
          <a:prstGeom prst="rect">
            <a:avLst/>
          </a:prstGeom>
          <a:noFill/>
          <a:ln>
            <a:noFill/>
          </a:ln>
        </p:spPr>
      </p:pic>
      <p:pic>
        <p:nvPicPr>
          <p:cNvPr id="72" name="Google Shape;72;p15"/>
          <p:cNvPicPr preferRelativeResize="0"/>
          <p:nvPr/>
        </p:nvPicPr>
        <p:blipFill>
          <a:blip r:embed="rId5">
            <a:alphaModFix/>
          </a:blip>
          <a:stretch>
            <a:fillRect/>
          </a:stretch>
        </p:blipFill>
        <p:spPr>
          <a:xfrm>
            <a:off x="2615287" y="1906800"/>
            <a:ext cx="3913426" cy="664960"/>
          </a:xfrm>
          <a:prstGeom prst="rect">
            <a:avLst/>
          </a:prstGeom>
          <a:noFill/>
          <a:ln>
            <a:noFill/>
          </a:ln>
          <a:effectLst>
            <a:outerShdw blurRad="57150" rotWithShape="0" algn="bl" dir="7680000" dist="47625">
              <a:srgbClr val="000000">
                <a:alpha val="4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a:blip r:embed="rId3">
            <a:alphaModFix/>
          </a:blip>
          <a:stretch>
            <a:fillRect/>
          </a:stretch>
        </p:blipFill>
        <p:spPr>
          <a:xfrm>
            <a:off x="8471209" y="152400"/>
            <a:ext cx="482241" cy="385177"/>
          </a:xfrm>
          <a:prstGeom prst="rect">
            <a:avLst/>
          </a:prstGeom>
          <a:noFill/>
          <a:ln>
            <a:noFill/>
          </a:ln>
        </p:spPr>
      </p:pic>
      <p:pic>
        <p:nvPicPr>
          <p:cNvPr id="188" name="Google Shape;188;p24"/>
          <p:cNvPicPr preferRelativeResize="0"/>
          <p:nvPr/>
        </p:nvPicPr>
        <p:blipFill>
          <a:blip r:embed="rId4">
            <a:alphaModFix/>
          </a:blip>
          <a:stretch>
            <a:fillRect/>
          </a:stretch>
        </p:blipFill>
        <p:spPr>
          <a:xfrm>
            <a:off x="8086025" y="152400"/>
            <a:ext cx="385183" cy="385183"/>
          </a:xfrm>
          <a:prstGeom prst="rect">
            <a:avLst/>
          </a:prstGeom>
          <a:noFill/>
          <a:ln>
            <a:noFill/>
          </a:ln>
        </p:spPr>
      </p:pic>
      <p:sp>
        <p:nvSpPr>
          <p:cNvPr id="189" name="Google Shape;189;p24"/>
          <p:cNvSpPr txBox="1"/>
          <p:nvPr/>
        </p:nvSpPr>
        <p:spPr>
          <a:xfrm>
            <a:off x="223300" y="178150"/>
            <a:ext cx="31287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Data </a:t>
            </a:r>
            <a:r>
              <a:rPr lang="en" sz="1800">
                <a:solidFill>
                  <a:srgbClr val="999999"/>
                </a:solidFill>
                <a:latin typeface="Roboto Light"/>
                <a:ea typeface="Roboto Light"/>
                <a:cs typeface="Roboto Light"/>
                <a:sym typeface="Roboto Light"/>
              </a:rPr>
              <a:t>/ Drinking Water</a:t>
            </a:r>
            <a:endParaRPr sz="1800">
              <a:solidFill>
                <a:srgbClr val="999999"/>
              </a:solidFill>
              <a:latin typeface="Roboto Light"/>
              <a:ea typeface="Roboto Light"/>
              <a:cs typeface="Roboto Light"/>
              <a:sym typeface="Roboto Light"/>
            </a:endParaRPr>
          </a:p>
        </p:txBody>
      </p:sp>
      <p:pic>
        <p:nvPicPr>
          <p:cNvPr id="190" name="Google Shape;190;p24"/>
          <p:cNvPicPr preferRelativeResize="0"/>
          <p:nvPr/>
        </p:nvPicPr>
        <p:blipFill rotWithShape="1">
          <a:blip r:embed="rId5">
            <a:alphaModFix/>
          </a:blip>
          <a:srcRect b="0" l="0" r="0" t="4260"/>
          <a:stretch/>
        </p:blipFill>
        <p:spPr>
          <a:xfrm>
            <a:off x="761925" y="793700"/>
            <a:ext cx="7357426" cy="3962301"/>
          </a:xfrm>
          <a:prstGeom prst="rect">
            <a:avLst/>
          </a:prstGeom>
          <a:noFill/>
          <a:ln>
            <a:noFill/>
          </a:ln>
        </p:spPr>
      </p:pic>
      <p:sp>
        <p:nvSpPr>
          <p:cNvPr id="191" name="Google Shape;191;p24"/>
          <p:cNvSpPr txBox="1"/>
          <p:nvPr/>
        </p:nvSpPr>
        <p:spPr>
          <a:xfrm>
            <a:off x="7342241" y="1572425"/>
            <a:ext cx="1479900" cy="515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000" u="sng">
                <a:solidFill>
                  <a:srgbClr val="434343"/>
                </a:solidFill>
                <a:latin typeface="Roboto"/>
                <a:ea typeface="Roboto"/>
                <a:cs typeface="Roboto"/>
                <a:sym typeface="Roboto"/>
              </a:rPr>
              <a:t>Drinking Water</a:t>
            </a:r>
            <a:endParaRPr sz="1000" u="sng">
              <a:solidFill>
                <a:srgbClr val="434343"/>
              </a:solidFill>
              <a:latin typeface="Roboto"/>
              <a:ea typeface="Roboto"/>
              <a:cs typeface="Roboto"/>
              <a:sym typeface="Roboto"/>
            </a:endParaRPr>
          </a:p>
          <a:p>
            <a:pPr indent="0" lvl="0" marL="0" marR="0" rtl="0" algn="ctr">
              <a:lnSpc>
                <a:spcPct val="115000"/>
              </a:lnSpc>
              <a:spcBef>
                <a:spcPts val="0"/>
              </a:spcBef>
              <a:spcAft>
                <a:spcPts val="0"/>
              </a:spcAft>
              <a:buNone/>
            </a:pPr>
            <a:r>
              <a:rPr lang="en" sz="1000">
                <a:solidFill>
                  <a:srgbClr val="999999"/>
                </a:solidFill>
                <a:latin typeface="Roboto"/>
                <a:ea typeface="Roboto"/>
                <a:cs typeface="Roboto"/>
                <a:sym typeface="Roboto"/>
              </a:rPr>
              <a:t>Distance &gt; 30m</a:t>
            </a:r>
            <a:endParaRPr sz="1000">
              <a:solidFill>
                <a:srgbClr val="999999"/>
              </a:solidFill>
              <a:latin typeface="Roboto"/>
              <a:ea typeface="Roboto"/>
              <a:cs typeface="Roboto"/>
              <a:sym typeface="Roboto"/>
            </a:endParaRPr>
          </a:p>
        </p:txBody>
      </p:sp>
      <p:grpSp>
        <p:nvGrpSpPr>
          <p:cNvPr id="192" name="Google Shape;192;p24"/>
          <p:cNvGrpSpPr/>
          <p:nvPr/>
        </p:nvGrpSpPr>
        <p:grpSpPr>
          <a:xfrm rot="5400000">
            <a:off x="7780480" y="2053332"/>
            <a:ext cx="632577" cy="701730"/>
            <a:chOff x="5197725" y="1996325"/>
            <a:chExt cx="1291500" cy="647950"/>
          </a:xfrm>
        </p:grpSpPr>
        <p:cxnSp>
          <p:nvCxnSpPr>
            <p:cNvPr id="193" name="Google Shape;193;p24"/>
            <p:cNvCxnSpPr/>
            <p:nvPr/>
          </p:nvCxnSpPr>
          <p:spPr>
            <a:xfrm flipH="1" rot="10800000">
              <a:off x="5197725" y="1996325"/>
              <a:ext cx="1291500" cy="306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94" name="Google Shape;194;p24"/>
            <p:cNvCxnSpPr/>
            <p:nvPr/>
          </p:nvCxnSpPr>
          <p:spPr>
            <a:xfrm>
              <a:off x="5203275" y="2305875"/>
              <a:ext cx="1278000" cy="338400"/>
            </a:xfrm>
            <a:prstGeom prst="bentConnector3">
              <a:avLst>
                <a:gd fmla="val 50000" name="adj1"/>
              </a:avLst>
            </a:prstGeom>
            <a:noFill/>
            <a:ln cap="flat" cmpd="sng" w="9525">
              <a:solidFill>
                <a:schemeClr val="dk2"/>
              </a:solidFill>
              <a:prstDash val="solid"/>
              <a:round/>
              <a:headEnd len="med" w="med" type="none"/>
              <a:tailEnd len="med" w="med" type="none"/>
            </a:ln>
          </p:spPr>
        </p:cxnSp>
      </p:grpSp>
      <p:sp>
        <p:nvSpPr>
          <p:cNvPr id="195" name="Google Shape;195;p24"/>
          <p:cNvSpPr/>
          <p:nvPr/>
        </p:nvSpPr>
        <p:spPr>
          <a:xfrm>
            <a:off x="7731313" y="3462150"/>
            <a:ext cx="701700" cy="701700"/>
          </a:xfrm>
          <a:prstGeom prst="ellipse">
            <a:avLst/>
          </a:prstGeom>
          <a:gradFill>
            <a:gsLst>
              <a:gs pos="0">
                <a:schemeClr val="lt1"/>
              </a:gs>
              <a:gs pos="100000">
                <a:srgbClr val="03C4E4"/>
              </a:gs>
            </a:gsLst>
            <a:path path="circle">
              <a:fillToRect b="50%" l="50%" r="50%" t="50%"/>
            </a:path>
            <a:tileRect/>
          </a:gradFill>
          <a:ln cap="flat" cmpd="sng" w="19050">
            <a:solidFill>
              <a:srgbClr val="03C4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24"/>
          <p:cNvCxnSpPr>
            <a:endCxn id="195" idx="6"/>
          </p:cNvCxnSpPr>
          <p:nvPr/>
        </p:nvCxnSpPr>
        <p:spPr>
          <a:xfrm>
            <a:off x="8082313" y="3813000"/>
            <a:ext cx="350700" cy="0"/>
          </a:xfrm>
          <a:prstGeom prst="straightConnector1">
            <a:avLst/>
          </a:prstGeom>
          <a:noFill/>
          <a:ln cap="flat" cmpd="sng" w="9525">
            <a:solidFill>
              <a:srgbClr val="0000FF"/>
            </a:solidFill>
            <a:prstDash val="solid"/>
            <a:round/>
            <a:headEnd len="med" w="med" type="none"/>
            <a:tailEnd len="med" w="med" type="none"/>
          </a:ln>
        </p:spPr>
      </p:cxnSp>
      <p:sp>
        <p:nvSpPr>
          <p:cNvPr id="197" name="Google Shape;197;p24"/>
          <p:cNvSpPr txBox="1"/>
          <p:nvPr/>
        </p:nvSpPr>
        <p:spPr>
          <a:xfrm>
            <a:off x="7912813" y="3570125"/>
            <a:ext cx="6249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800">
                <a:solidFill>
                  <a:srgbClr val="0000FF"/>
                </a:solidFill>
                <a:latin typeface="Roboto"/>
                <a:ea typeface="Roboto"/>
                <a:cs typeface="Roboto"/>
                <a:sym typeface="Roboto"/>
              </a:rPr>
              <a:t>30m</a:t>
            </a:r>
            <a:endParaRPr b="1" sz="800">
              <a:solidFill>
                <a:srgbClr val="0000FF"/>
              </a:solidFill>
              <a:latin typeface="Roboto"/>
              <a:ea typeface="Roboto"/>
              <a:cs typeface="Roboto"/>
              <a:sym typeface="Roboto"/>
            </a:endParaRPr>
          </a:p>
        </p:txBody>
      </p:sp>
      <p:sp>
        <p:nvSpPr>
          <p:cNvPr id="198" name="Google Shape;198;p24"/>
          <p:cNvSpPr txBox="1"/>
          <p:nvPr/>
        </p:nvSpPr>
        <p:spPr>
          <a:xfrm>
            <a:off x="7457000" y="2720475"/>
            <a:ext cx="570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000">
                <a:solidFill>
                  <a:srgbClr val="434343"/>
                </a:solidFill>
                <a:latin typeface="Roboto"/>
                <a:ea typeface="Roboto"/>
                <a:cs typeface="Roboto"/>
                <a:sym typeface="Roboto"/>
              </a:rPr>
              <a:t>True</a:t>
            </a:r>
            <a:endParaRPr sz="1000">
              <a:solidFill>
                <a:srgbClr val="999999"/>
              </a:solidFill>
              <a:latin typeface="Roboto"/>
              <a:ea typeface="Roboto"/>
              <a:cs typeface="Roboto"/>
              <a:sym typeface="Roboto"/>
            </a:endParaRPr>
          </a:p>
        </p:txBody>
      </p:sp>
      <p:sp>
        <p:nvSpPr>
          <p:cNvPr id="199" name="Google Shape;199;p24"/>
          <p:cNvSpPr txBox="1"/>
          <p:nvPr/>
        </p:nvSpPr>
        <p:spPr>
          <a:xfrm>
            <a:off x="8147825" y="2720475"/>
            <a:ext cx="570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000">
                <a:solidFill>
                  <a:srgbClr val="434343"/>
                </a:solidFill>
                <a:latin typeface="Roboto"/>
                <a:ea typeface="Roboto"/>
                <a:cs typeface="Roboto"/>
                <a:sym typeface="Roboto"/>
              </a:rPr>
              <a:t>False</a:t>
            </a:r>
            <a:endParaRPr sz="1000">
              <a:solidFill>
                <a:srgbClr val="999999"/>
              </a:solidFill>
              <a:latin typeface="Roboto"/>
              <a:ea typeface="Roboto"/>
              <a:cs typeface="Roboto"/>
              <a:sym typeface="Roboto"/>
            </a:endParaRPr>
          </a:p>
        </p:txBody>
      </p:sp>
      <p:sp>
        <p:nvSpPr>
          <p:cNvPr id="200" name="Google Shape;200;p24"/>
          <p:cNvSpPr txBox="1"/>
          <p:nvPr/>
        </p:nvSpPr>
        <p:spPr>
          <a:xfrm>
            <a:off x="223300" y="642400"/>
            <a:ext cx="31740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Classify the edges based on their proximity to a drinking water source point, distinguishing those within a 30-meter radius.</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5"/>
          <p:cNvPicPr preferRelativeResize="0"/>
          <p:nvPr/>
        </p:nvPicPr>
        <p:blipFill>
          <a:blip r:embed="rId3">
            <a:alphaModFix/>
          </a:blip>
          <a:stretch>
            <a:fillRect/>
          </a:stretch>
        </p:blipFill>
        <p:spPr>
          <a:xfrm>
            <a:off x="8471209" y="152400"/>
            <a:ext cx="482241" cy="385177"/>
          </a:xfrm>
          <a:prstGeom prst="rect">
            <a:avLst/>
          </a:prstGeom>
          <a:noFill/>
          <a:ln>
            <a:noFill/>
          </a:ln>
        </p:spPr>
      </p:pic>
      <p:pic>
        <p:nvPicPr>
          <p:cNvPr id="206" name="Google Shape;206;p25"/>
          <p:cNvPicPr preferRelativeResize="0"/>
          <p:nvPr/>
        </p:nvPicPr>
        <p:blipFill>
          <a:blip r:embed="rId4">
            <a:alphaModFix/>
          </a:blip>
          <a:stretch>
            <a:fillRect/>
          </a:stretch>
        </p:blipFill>
        <p:spPr>
          <a:xfrm>
            <a:off x="8086025" y="152400"/>
            <a:ext cx="385183" cy="385183"/>
          </a:xfrm>
          <a:prstGeom prst="rect">
            <a:avLst/>
          </a:prstGeom>
          <a:noFill/>
          <a:ln>
            <a:noFill/>
          </a:ln>
        </p:spPr>
      </p:pic>
      <p:sp>
        <p:nvSpPr>
          <p:cNvPr id="207" name="Google Shape;207;p25"/>
          <p:cNvSpPr txBox="1"/>
          <p:nvPr/>
        </p:nvSpPr>
        <p:spPr>
          <a:xfrm>
            <a:off x="223300" y="178150"/>
            <a:ext cx="31287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Data</a:t>
            </a:r>
            <a:r>
              <a:rPr lang="en" sz="1800">
                <a:solidFill>
                  <a:srgbClr val="434343"/>
                </a:solidFill>
                <a:latin typeface="Roboto Light"/>
                <a:ea typeface="Roboto Light"/>
                <a:cs typeface="Roboto Light"/>
                <a:sym typeface="Roboto Light"/>
              </a:rPr>
              <a:t> </a:t>
            </a:r>
            <a:r>
              <a:rPr lang="en" sz="1800">
                <a:solidFill>
                  <a:srgbClr val="999999"/>
                </a:solidFill>
                <a:latin typeface="Roboto Light"/>
                <a:ea typeface="Roboto Light"/>
                <a:cs typeface="Roboto Light"/>
                <a:sym typeface="Roboto Light"/>
              </a:rPr>
              <a:t>/ Steepness</a:t>
            </a:r>
            <a:endParaRPr sz="1800">
              <a:solidFill>
                <a:srgbClr val="999999"/>
              </a:solidFill>
              <a:latin typeface="Roboto Light"/>
              <a:ea typeface="Roboto Light"/>
              <a:cs typeface="Roboto Light"/>
              <a:sym typeface="Roboto Light"/>
            </a:endParaRPr>
          </a:p>
        </p:txBody>
      </p:sp>
      <p:pic>
        <p:nvPicPr>
          <p:cNvPr id="208" name="Google Shape;208;p25"/>
          <p:cNvPicPr preferRelativeResize="0"/>
          <p:nvPr/>
        </p:nvPicPr>
        <p:blipFill rotWithShape="1">
          <a:blip r:embed="rId5">
            <a:alphaModFix/>
          </a:blip>
          <a:srcRect b="0" l="0" r="0" t="5042"/>
          <a:stretch/>
        </p:blipFill>
        <p:spPr>
          <a:xfrm>
            <a:off x="761925" y="826075"/>
            <a:ext cx="7357426" cy="3929926"/>
          </a:xfrm>
          <a:prstGeom prst="rect">
            <a:avLst/>
          </a:prstGeom>
          <a:noFill/>
          <a:ln>
            <a:noFill/>
          </a:ln>
        </p:spPr>
      </p:pic>
      <p:sp>
        <p:nvSpPr>
          <p:cNvPr id="209" name="Google Shape;209;p25"/>
          <p:cNvSpPr txBox="1"/>
          <p:nvPr/>
        </p:nvSpPr>
        <p:spPr>
          <a:xfrm>
            <a:off x="7342241" y="1572425"/>
            <a:ext cx="1479900" cy="515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000" u="sng">
                <a:solidFill>
                  <a:srgbClr val="434343"/>
                </a:solidFill>
                <a:latin typeface="Roboto"/>
                <a:ea typeface="Roboto"/>
                <a:cs typeface="Roboto"/>
                <a:sym typeface="Roboto"/>
              </a:rPr>
              <a:t>Footpath Steepness</a:t>
            </a:r>
            <a:endParaRPr sz="1000" u="sng">
              <a:solidFill>
                <a:srgbClr val="434343"/>
              </a:solidFill>
              <a:latin typeface="Roboto"/>
              <a:ea typeface="Roboto"/>
              <a:cs typeface="Roboto"/>
              <a:sym typeface="Roboto"/>
            </a:endParaRPr>
          </a:p>
          <a:p>
            <a:pPr indent="0" lvl="0" marL="0" marR="0" rtl="0" algn="ctr">
              <a:lnSpc>
                <a:spcPct val="115000"/>
              </a:lnSpc>
              <a:spcBef>
                <a:spcPts val="0"/>
              </a:spcBef>
              <a:spcAft>
                <a:spcPts val="0"/>
              </a:spcAft>
              <a:buNone/>
            </a:pPr>
            <a:r>
              <a:rPr lang="en" sz="1000">
                <a:solidFill>
                  <a:srgbClr val="999999"/>
                </a:solidFill>
                <a:latin typeface="Roboto"/>
                <a:ea typeface="Roboto"/>
                <a:cs typeface="Roboto"/>
                <a:sym typeface="Roboto"/>
              </a:rPr>
              <a:t>Slope </a:t>
            </a:r>
            <a:r>
              <a:rPr lang="en" sz="1000">
                <a:solidFill>
                  <a:srgbClr val="999999"/>
                </a:solidFill>
                <a:latin typeface="Roboto"/>
                <a:ea typeface="Roboto"/>
                <a:cs typeface="Roboto"/>
                <a:sym typeface="Roboto"/>
              </a:rPr>
              <a:t>&gt; 1:25</a:t>
            </a:r>
            <a:endParaRPr sz="1000">
              <a:solidFill>
                <a:srgbClr val="999999"/>
              </a:solidFill>
              <a:latin typeface="Roboto"/>
              <a:ea typeface="Roboto"/>
              <a:cs typeface="Roboto"/>
              <a:sym typeface="Roboto"/>
            </a:endParaRPr>
          </a:p>
        </p:txBody>
      </p:sp>
      <p:grpSp>
        <p:nvGrpSpPr>
          <p:cNvPr id="210" name="Google Shape;210;p25"/>
          <p:cNvGrpSpPr/>
          <p:nvPr/>
        </p:nvGrpSpPr>
        <p:grpSpPr>
          <a:xfrm rot="5400000">
            <a:off x="7780480" y="2053332"/>
            <a:ext cx="632577" cy="701730"/>
            <a:chOff x="5197725" y="1996325"/>
            <a:chExt cx="1291500" cy="647950"/>
          </a:xfrm>
        </p:grpSpPr>
        <p:cxnSp>
          <p:nvCxnSpPr>
            <p:cNvPr id="211" name="Google Shape;211;p25"/>
            <p:cNvCxnSpPr/>
            <p:nvPr/>
          </p:nvCxnSpPr>
          <p:spPr>
            <a:xfrm flipH="1" rot="10800000">
              <a:off x="5197725" y="1996325"/>
              <a:ext cx="1291500" cy="306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2" name="Google Shape;212;p25"/>
            <p:cNvCxnSpPr/>
            <p:nvPr/>
          </p:nvCxnSpPr>
          <p:spPr>
            <a:xfrm>
              <a:off x="5203275" y="2305875"/>
              <a:ext cx="1278000" cy="338400"/>
            </a:xfrm>
            <a:prstGeom prst="bentConnector3">
              <a:avLst>
                <a:gd fmla="val 50000" name="adj1"/>
              </a:avLst>
            </a:prstGeom>
            <a:noFill/>
            <a:ln cap="flat" cmpd="sng" w="9525">
              <a:solidFill>
                <a:schemeClr val="dk2"/>
              </a:solidFill>
              <a:prstDash val="solid"/>
              <a:round/>
              <a:headEnd len="med" w="med" type="none"/>
              <a:tailEnd len="med" w="med" type="none"/>
            </a:ln>
          </p:spPr>
        </p:cxnSp>
      </p:grpSp>
      <p:sp>
        <p:nvSpPr>
          <p:cNvPr id="213" name="Google Shape;213;p25"/>
          <p:cNvSpPr txBox="1"/>
          <p:nvPr/>
        </p:nvSpPr>
        <p:spPr>
          <a:xfrm>
            <a:off x="7457000" y="2720475"/>
            <a:ext cx="570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000">
                <a:solidFill>
                  <a:srgbClr val="434343"/>
                </a:solidFill>
                <a:latin typeface="Roboto"/>
                <a:ea typeface="Roboto"/>
                <a:cs typeface="Roboto"/>
                <a:sym typeface="Roboto"/>
              </a:rPr>
              <a:t>True</a:t>
            </a:r>
            <a:endParaRPr sz="1000">
              <a:solidFill>
                <a:srgbClr val="999999"/>
              </a:solidFill>
              <a:latin typeface="Roboto"/>
              <a:ea typeface="Roboto"/>
              <a:cs typeface="Roboto"/>
              <a:sym typeface="Roboto"/>
            </a:endParaRPr>
          </a:p>
        </p:txBody>
      </p:sp>
      <p:sp>
        <p:nvSpPr>
          <p:cNvPr id="214" name="Google Shape;214;p25"/>
          <p:cNvSpPr txBox="1"/>
          <p:nvPr/>
        </p:nvSpPr>
        <p:spPr>
          <a:xfrm>
            <a:off x="8147825" y="2720475"/>
            <a:ext cx="570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000">
                <a:solidFill>
                  <a:srgbClr val="434343"/>
                </a:solidFill>
                <a:latin typeface="Roboto"/>
                <a:ea typeface="Roboto"/>
                <a:cs typeface="Roboto"/>
                <a:sym typeface="Roboto"/>
              </a:rPr>
              <a:t>False</a:t>
            </a:r>
            <a:endParaRPr sz="1000">
              <a:solidFill>
                <a:srgbClr val="999999"/>
              </a:solidFill>
              <a:latin typeface="Roboto"/>
              <a:ea typeface="Roboto"/>
              <a:cs typeface="Roboto"/>
              <a:sym typeface="Roboto"/>
            </a:endParaRPr>
          </a:p>
        </p:txBody>
      </p:sp>
      <p:sp>
        <p:nvSpPr>
          <p:cNvPr id="215" name="Google Shape;215;p25"/>
          <p:cNvSpPr/>
          <p:nvPr/>
        </p:nvSpPr>
        <p:spPr>
          <a:xfrm>
            <a:off x="7630091" y="3059175"/>
            <a:ext cx="224400" cy="224400"/>
          </a:xfrm>
          <a:prstGeom prst="ellipse">
            <a:avLst/>
          </a:prstGeom>
          <a:solidFill>
            <a:srgbClr val="FF3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8320916" y="3059175"/>
            <a:ext cx="224400" cy="224400"/>
          </a:xfrm>
          <a:prstGeom prst="ellipse">
            <a:avLst/>
          </a:prstGeom>
          <a:solidFill>
            <a:srgbClr val="725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txBox="1"/>
          <p:nvPr/>
        </p:nvSpPr>
        <p:spPr>
          <a:xfrm>
            <a:off x="223300" y="642400"/>
            <a:ext cx="3174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Classify the edges based on their steepness, distinguishing those with a slope greater than 1:25</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nvSpPr>
        <p:spPr>
          <a:xfrm>
            <a:off x="291650" y="2310750"/>
            <a:ext cx="4508400" cy="522000"/>
          </a:xfrm>
          <a:prstGeom prst="rect">
            <a:avLst/>
          </a:prstGeom>
          <a:noFill/>
          <a:ln>
            <a:noFill/>
          </a:ln>
          <a:effectLst>
            <a:outerShdw blurRad="57150" rotWithShape="0" algn="bl">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FFFFFF"/>
                </a:solidFill>
                <a:latin typeface="Roboto"/>
                <a:ea typeface="Roboto"/>
                <a:cs typeface="Roboto"/>
                <a:sym typeface="Roboto"/>
              </a:rPr>
              <a:t>3</a:t>
            </a:r>
            <a:r>
              <a:rPr lang="en" sz="1800">
                <a:solidFill>
                  <a:srgbClr val="FFFFFF"/>
                </a:solidFill>
                <a:latin typeface="Roboto"/>
                <a:ea typeface="Roboto"/>
                <a:cs typeface="Roboto"/>
                <a:sym typeface="Roboto"/>
              </a:rPr>
              <a:t> / Shortest Path</a:t>
            </a:r>
            <a:endParaRPr sz="1800">
              <a:solidFill>
                <a:srgbClr val="FFFFFF"/>
              </a:solidFill>
              <a:latin typeface="Roboto Thin"/>
              <a:ea typeface="Roboto Thin"/>
              <a:cs typeface="Roboto Thin"/>
              <a:sym typeface="Roboto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7"/>
          <p:cNvPicPr preferRelativeResize="0"/>
          <p:nvPr/>
        </p:nvPicPr>
        <p:blipFill rotWithShape="1">
          <a:blip r:embed="rId3">
            <a:alphaModFix amt="75000"/>
          </a:blip>
          <a:srcRect b="0" l="16803" r="14750" t="0"/>
          <a:stretch/>
        </p:blipFill>
        <p:spPr>
          <a:xfrm>
            <a:off x="2658400" y="808400"/>
            <a:ext cx="5110649" cy="3833400"/>
          </a:xfrm>
          <a:prstGeom prst="rect">
            <a:avLst/>
          </a:prstGeom>
          <a:noFill/>
          <a:ln>
            <a:noFill/>
          </a:ln>
        </p:spPr>
      </p:pic>
      <p:sp>
        <p:nvSpPr>
          <p:cNvPr id="228" name="Google Shape;228;p27"/>
          <p:cNvSpPr txBox="1"/>
          <p:nvPr/>
        </p:nvSpPr>
        <p:spPr>
          <a:xfrm>
            <a:off x="223300" y="808400"/>
            <a:ext cx="2711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Roboto"/>
                <a:ea typeface="Roboto"/>
                <a:cs typeface="Roboto"/>
                <a:sym typeface="Roboto"/>
              </a:rPr>
              <a:t>Edge Weights</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Thin"/>
                <a:ea typeface="Roboto Thin"/>
                <a:cs typeface="Roboto Thin"/>
                <a:sym typeface="Roboto Thin"/>
              </a:rPr>
              <a:t>1</a:t>
            </a:r>
            <a:r>
              <a:rPr lang="en" sz="1200">
                <a:solidFill>
                  <a:srgbClr val="434343"/>
                </a:solidFill>
                <a:latin typeface="Roboto Thin"/>
                <a:ea typeface="Roboto Thin"/>
                <a:cs typeface="Roboto Thin"/>
                <a:sym typeface="Roboto Thin"/>
              </a:rPr>
              <a:t>_</a:t>
            </a:r>
            <a:r>
              <a:rPr lang="en" sz="1200">
                <a:solidFill>
                  <a:srgbClr val="434343"/>
                </a:solidFill>
                <a:latin typeface="Roboto"/>
                <a:ea typeface="Roboto"/>
                <a:cs typeface="Roboto"/>
                <a:sym typeface="Roboto"/>
              </a:rPr>
              <a:t>Length </a:t>
            </a:r>
            <a:r>
              <a:rPr lang="en" sz="1200">
                <a:solidFill>
                  <a:srgbClr val="434343"/>
                </a:solidFill>
                <a:latin typeface="Roboto Thin"/>
                <a:ea typeface="Roboto Thin"/>
                <a:cs typeface="Roboto Thin"/>
                <a:sym typeface="Roboto Thin"/>
              </a:rPr>
              <a:t>(Range: 0 to 1)</a:t>
            </a:r>
            <a:endParaRPr sz="1200">
              <a:solidFill>
                <a:srgbClr val="434343"/>
              </a:solidFill>
              <a:latin typeface="Roboto Thin"/>
              <a:ea typeface="Roboto Thin"/>
              <a:cs typeface="Roboto Thin"/>
              <a:sym typeface="Roboto Thin"/>
            </a:endParaRPr>
          </a:p>
          <a:p>
            <a:pPr indent="0" lvl="0" marL="0" rtl="0" algn="l">
              <a:spcBef>
                <a:spcPts val="0"/>
              </a:spcBef>
              <a:spcAft>
                <a:spcPts val="0"/>
              </a:spcAft>
              <a:buNone/>
            </a:pPr>
            <a:r>
              <a:rPr lang="en" sz="1200">
                <a:solidFill>
                  <a:srgbClr val="434343"/>
                </a:solidFill>
                <a:latin typeface="Roboto Thin"/>
                <a:ea typeface="Roboto Thin"/>
                <a:cs typeface="Roboto Thin"/>
                <a:sym typeface="Roboto Thin"/>
              </a:rPr>
              <a:t>2_</a:t>
            </a:r>
            <a:r>
              <a:rPr lang="en" sz="1200">
                <a:solidFill>
                  <a:srgbClr val="434343"/>
                </a:solidFill>
                <a:latin typeface="Roboto"/>
                <a:ea typeface="Roboto"/>
                <a:cs typeface="Roboto"/>
                <a:sym typeface="Roboto"/>
              </a:rPr>
              <a:t>Sun Hours </a:t>
            </a:r>
            <a:r>
              <a:rPr lang="en" sz="1200">
                <a:solidFill>
                  <a:srgbClr val="434343"/>
                </a:solidFill>
                <a:latin typeface="Roboto Thin"/>
                <a:ea typeface="Roboto Thin"/>
                <a:cs typeface="Roboto Thin"/>
                <a:sym typeface="Roboto Thin"/>
              </a:rPr>
              <a:t>(Range: 0 to 1)</a:t>
            </a:r>
            <a:endParaRPr sz="1200">
              <a:solidFill>
                <a:srgbClr val="434343"/>
              </a:solidFill>
              <a:latin typeface="Roboto Thin"/>
              <a:ea typeface="Roboto Thin"/>
              <a:cs typeface="Roboto Thin"/>
              <a:sym typeface="Roboto Thin"/>
            </a:endParaRPr>
          </a:p>
          <a:p>
            <a:pPr indent="0" lvl="0" marL="0" rtl="0" algn="l">
              <a:spcBef>
                <a:spcPts val="0"/>
              </a:spcBef>
              <a:spcAft>
                <a:spcPts val="0"/>
              </a:spcAft>
              <a:buNone/>
            </a:pPr>
            <a:r>
              <a:rPr lang="en" sz="1200">
                <a:solidFill>
                  <a:srgbClr val="434343"/>
                </a:solidFill>
                <a:latin typeface="Roboto Thin"/>
                <a:ea typeface="Roboto Thin"/>
                <a:cs typeface="Roboto Thin"/>
                <a:sym typeface="Roboto Thin"/>
              </a:rPr>
              <a:t>3</a:t>
            </a:r>
            <a:r>
              <a:rPr lang="en" sz="1200">
                <a:solidFill>
                  <a:srgbClr val="434343"/>
                </a:solidFill>
                <a:latin typeface="Roboto Thin"/>
                <a:ea typeface="Roboto Thin"/>
                <a:cs typeface="Roboto Thin"/>
                <a:sym typeface="Roboto Thin"/>
              </a:rPr>
              <a:t>_</a:t>
            </a:r>
            <a:r>
              <a:rPr lang="en" sz="1200">
                <a:solidFill>
                  <a:srgbClr val="434343"/>
                </a:solidFill>
                <a:latin typeface="Roboto"/>
                <a:ea typeface="Roboto"/>
                <a:cs typeface="Roboto"/>
                <a:sym typeface="Roboto"/>
              </a:rPr>
              <a:t>Steepness</a:t>
            </a:r>
            <a:r>
              <a:rPr lang="en" sz="1200">
                <a:solidFill>
                  <a:srgbClr val="434343"/>
                </a:solidFill>
                <a:latin typeface="Roboto"/>
                <a:ea typeface="Roboto"/>
                <a:cs typeface="Roboto"/>
                <a:sym typeface="Roboto"/>
              </a:rPr>
              <a:t> </a:t>
            </a:r>
            <a:r>
              <a:rPr lang="en" sz="1200">
                <a:solidFill>
                  <a:srgbClr val="434343"/>
                </a:solidFill>
                <a:latin typeface="Roboto Mono Thin"/>
                <a:ea typeface="Roboto Mono Thin"/>
                <a:cs typeface="Roboto Mono Thin"/>
                <a:sym typeface="Roboto Mono Thin"/>
              </a:rPr>
              <a:t>(T/F)</a:t>
            </a:r>
            <a:endParaRPr sz="1200">
              <a:solidFill>
                <a:srgbClr val="434343"/>
              </a:solidFill>
              <a:latin typeface="Roboto Mono Thin"/>
              <a:ea typeface="Roboto Mono Thin"/>
              <a:cs typeface="Roboto Mono Thin"/>
              <a:sym typeface="Roboto Mono Thin"/>
            </a:endParaRPr>
          </a:p>
          <a:p>
            <a:pPr indent="0" lvl="0" marL="0" rtl="0" algn="l">
              <a:spcBef>
                <a:spcPts val="0"/>
              </a:spcBef>
              <a:spcAft>
                <a:spcPts val="0"/>
              </a:spcAft>
              <a:buNone/>
            </a:pPr>
            <a:r>
              <a:rPr lang="en" sz="1200">
                <a:solidFill>
                  <a:srgbClr val="434343"/>
                </a:solidFill>
                <a:latin typeface="Roboto Thin"/>
                <a:ea typeface="Roboto Thin"/>
                <a:cs typeface="Roboto Thin"/>
                <a:sym typeface="Roboto Thin"/>
              </a:rPr>
              <a:t>4_</a:t>
            </a:r>
            <a:r>
              <a:rPr lang="en" sz="1200">
                <a:solidFill>
                  <a:srgbClr val="434343"/>
                </a:solidFill>
                <a:latin typeface="Roboto"/>
                <a:ea typeface="Roboto"/>
                <a:cs typeface="Roboto"/>
                <a:sym typeface="Roboto"/>
              </a:rPr>
              <a:t>Drinking Water</a:t>
            </a:r>
            <a:r>
              <a:rPr lang="en" sz="1200">
                <a:solidFill>
                  <a:srgbClr val="434343"/>
                </a:solidFill>
                <a:latin typeface="Roboto"/>
                <a:ea typeface="Roboto"/>
                <a:cs typeface="Roboto"/>
                <a:sym typeface="Roboto"/>
              </a:rPr>
              <a:t> </a:t>
            </a:r>
            <a:r>
              <a:rPr lang="en" sz="1200">
                <a:solidFill>
                  <a:srgbClr val="434343"/>
                </a:solidFill>
                <a:latin typeface="Roboto Thin"/>
                <a:ea typeface="Roboto Thin"/>
                <a:cs typeface="Roboto Thin"/>
                <a:sym typeface="Roboto Thin"/>
              </a:rPr>
              <a:t>(</a:t>
            </a:r>
            <a:r>
              <a:rPr lang="en" sz="1200">
                <a:solidFill>
                  <a:srgbClr val="434343"/>
                </a:solidFill>
                <a:latin typeface="Roboto Mono Thin"/>
                <a:ea typeface="Roboto Mono Thin"/>
                <a:cs typeface="Roboto Mono Thin"/>
                <a:sym typeface="Roboto Mono Thin"/>
              </a:rPr>
              <a:t>T/F</a:t>
            </a:r>
            <a:r>
              <a:rPr lang="en" sz="1200">
                <a:solidFill>
                  <a:srgbClr val="434343"/>
                </a:solidFill>
                <a:latin typeface="Roboto Thin"/>
                <a:ea typeface="Roboto Thin"/>
                <a:cs typeface="Roboto Thin"/>
                <a:sym typeface="Roboto Thin"/>
              </a:rPr>
              <a:t>)</a:t>
            </a:r>
            <a:endParaRPr sz="1200">
              <a:solidFill>
                <a:srgbClr val="434343"/>
              </a:solidFill>
              <a:latin typeface="Roboto Thin"/>
              <a:ea typeface="Roboto Thin"/>
              <a:cs typeface="Roboto Thin"/>
              <a:sym typeface="Roboto Thin"/>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29" name="Google Shape;229;p27"/>
          <p:cNvSpPr txBox="1"/>
          <p:nvPr/>
        </p:nvSpPr>
        <p:spPr>
          <a:xfrm>
            <a:off x="223300" y="178150"/>
            <a:ext cx="38334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Shortest Path </a:t>
            </a:r>
            <a:r>
              <a:rPr lang="en" sz="1800">
                <a:solidFill>
                  <a:srgbClr val="999999"/>
                </a:solidFill>
                <a:latin typeface="Roboto Light"/>
                <a:ea typeface="Roboto Light"/>
                <a:cs typeface="Roboto Light"/>
                <a:sym typeface="Roboto Light"/>
              </a:rPr>
              <a:t>/ Scoring System</a:t>
            </a:r>
            <a:endParaRPr sz="1800">
              <a:solidFill>
                <a:srgbClr val="999999"/>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nvSpPr>
        <p:spPr>
          <a:xfrm>
            <a:off x="223300" y="178150"/>
            <a:ext cx="38334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Shortest Path</a:t>
            </a:r>
            <a:r>
              <a:rPr lang="en" sz="1800">
                <a:solidFill>
                  <a:srgbClr val="434343"/>
                </a:solidFill>
                <a:latin typeface="Roboto"/>
                <a:ea typeface="Roboto"/>
                <a:cs typeface="Roboto"/>
                <a:sym typeface="Roboto"/>
              </a:rPr>
              <a:t> </a:t>
            </a:r>
            <a:r>
              <a:rPr lang="en" sz="1800">
                <a:solidFill>
                  <a:srgbClr val="999999"/>
                </a:solidFill>
                <a:latin typeface="Roboto Light"/>
                <a:ea typeface="Roboto Light"/>
                <a:cs typeface="Roboto Light"/>
                <a:sym typeface="Roboto Light"/>
              </a:rPr>
              <a:t>/ Graph Dataset</a:t>
            </a:r>
            <a:endParaRPr sz="1800">
              <a:solidFill>
                <a:srgbClr val="999999"/>
              </a:solidFill>
              <a:latin typeface="Roboto Light"/>
              <a:ea typeface="Roboto Light"/>
              <a:cs typeface="Roboto Light"/>
              <a:sym typeface="Roboto Light"/>
            </a:endParaRPr>
          </a:p>
        </p:txBody>
      </p:sp>
      <p:pic>
        <p:nvPicPr>
          <p:cNvPr id="235" name="Google Shape;235;p28"/>
          <p:cNvPicPr preferRelativeResize="0"/>
          <p:nvPr/>
        </p:nvPicPr>
        <p:blipFill>
          <a:blip r:embed="rId3">
            <a:alphaModFix amt="75000"/>
          </a:blip>
          <a:stretch>
            <a:fillRect/>
          </a:stretch>
        </p:blipFill>
        <p:spPr>
          <a:xfrm>
            <a:off x="258690" y="659775"/>
            <a:ext cx="4922584" cy="4017425"/>
          </a:xfrm>
          <a:prstGeom prst="rect">
            <a:avLst/>
          </a:prstGeom>
          <a:noFill/>
          <a:ln>
            <a:noFill/>
          </a:ln>
        </p:spPr>
      </p:pic>
      <p:pic>
        <p:nvPicPr>
          <p:cNvPr id="236" name="Google Shape;236;p28"/>
          <p:cNvPicPr preferRelativeResize="0"/>
          <p:nvPr/>
        </p:nvPicPr>
        <p:blipFill rotWithShape="1">
          <a:blip r:embed="rId4">
            <a:alphaModFix/>
          </a:blip>
          <a:srcRect b="27416" l="13523" r="13531" t="8452"/>
          <a:stretch/>
        </p:blipFill>
        <p:spPr>
          <a:xfrm>
            <a:off x="8447625" y="152400"/>
            <a:ext cx="482250" cy="423993"/>
          </a:xfrm>
          <a:prstGeom prst="rect">
            <a:avLst/>
          </a:prstGeom>
          <a:noFill/>
          <a:ln>
            <a:noFill/>
          </a:ln>
        </p:spPr>
      </p:pic>
      <p:graphicFrame>
        <p:nvGraphicFramePr>
          <p:cNvPr id="237" name="Google Shape;237;p28"/>
          <p:cNvGraphicFramePr/>
          <p:nvPr/>
        </p:nvGraphicFramePr>
        <p:xfrm>
          <a:off x="5298425" y="897050"/>
          <a:ext cx="3000000" cy="3000000"/>
        </p:xfrm>
        <a:graphic>
          <a:graphicData uri="http://schemas.openxmlformats.org/drawingml/2006/table">
            <a:tbl>
              <a:tblPr>
                <a:noFill/>
                <a:tableStyleId>{B3E23874-568C-42EF-A54D-79B8BE3CDC0E}</a:tableStyleId>
              </a:tblPr>
              <a:tblGrid>
                <a:gridCol w="568900"/>
                <a:gridCol w="568900"/>
                <a:gridCol w="568900"/>
                <a:gridCol w="568900"/>
                <a:gridCol w="568900"/>
                <a:gridCol w="568900"/>
              </a:tblGrid>
              <a:tr h="157475">
                <a:tc>
                  <a:txBody>
                    <a:bodyPr/>
                    <a:lstStyle/>
                    <a:p>
                      <a:pPr indent="0" lvl="0" marL="0" rtl="0" algn="ctr">
                        <a:lnSpc>
                          <a:spcPct val="115000"/>
                        </a:lnSpc>
                        <a:spcBef>
                          <a:spcPts val="0"/>
                        </a:spcBef>
                        <a:spcAft>
                          <a:spcPts val="0"/>
                        </a:spcAft>
                        <a:buNone/>
                      </a:pPr>
                      <a:r>
                        <a:rPr lang="en" sz="700">
                          <a:solidFill>
                            <a:srgbClr val="EFEFEF"/>
                          </a:solidFill>
                        </a:rPr>
                        <a:t>vi</a:t>
                      </a:r>
                      <a:endParaRPr sz="700">
                        <a:solidFill>
                          <a:srgbClr val="EFEFEF"/>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 sz="700">
                          <a:solidFill>
                            <a:srgbClr val="EFEFEF"/>
                          </a:solidFill>
                        </a:rPr>
                        <a:t>vj</a:t>
                      </a:r>
                      <a:endParaRPr sz="700">
                        <a:solidFill>
                          <a:srgbClr val="EFEFEF"/>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 sz="700">
                          <a:solidFill>
                            <a:srgbClr val="EFEFEF"/>
                          </a:solidFill>
                        </a:rPr>
                        <a:t>length</a:t>
                      </a:r>
                      <a:endParaRPr sz="700">
                        <a:solidFill>
                          <a:srgbClr val="EFEFEF"/>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 sz="700">
                          <a:solidFill>
                            <a:srgbClr val="EFEFEF"/>
                          </a:solidFill>
                        </a:rPr>
                        <a:t>sunhours</a:t>
                      </a:r>
                      <a:endParaRPr sz="700">
                        <a:solidFill>
                          <a:srgbClr val="EFEFEF"/>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 sz="700">
                          <a:solidFill>
                            <a:srgbClr val="EFEFEF"/>
                          </a:solidFill>
                        </a:rPr>
                        <a:t>drink_water</a:t>
                      </a:r>
                      <a:endParaRPr sz="700">
                        <a:solidFill>
                          <a:srgbClr val="EFEFEF"/>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 sz="700">
                          <a:solidFill>
                            <a:srgbClr val="EFEFEF"/>
                          </a:solidFill>
                        </a:rPr>
                        <a:t>steep</a:t>
                      </a:r>
                      <a:endParaRPr sz="700">
                        <a:solidFill>
                          <a:srgbClr val="EFEFEF"/>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7B7B7"/>
                    </a:solidFill>
                  </a:tcPr>
                </a:tc>
              </a:tr>
              <a:tr h="157475">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2</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57475">
                <a:tc>
                  <a:txBody>
                    <a:bodyPr/>
                    <a:lstStyle/>
                    <a:p>
                      <a:pPr indent="0" lvl="0" marL="0" rtl="0" algn="ctr">
                        <a:lnSpc>
                          <a:spcPct val="115000"/>
                        </a:lnSpc>
                        <a:spcBef>
                          <a:spcPts val="0"/>
                        </a:spcBef>
                        <a:spcAft>
                          <a:spcPts val="0"/>
                        </a:spcAft>
                        <a:buNone/>
                      </a:pPr>
                      <a:r>
                        <a:rPr lang="en" sz="700">
                          <a:solidFill>
                            <a:srgbClr val="434343"/>
                          </a:solidFill>
                        </a:rPr>
                        <a:t>1</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2</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28</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675</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57475">
                <a:tc>
                  <a:txBody>
                    <a:bodyPr/>
                    <a:lstStyle/>
                    <a:p>
                      <a:pPr indent="0" lvl="0" marL="0" rtl="0" algn="ctr">
                        <a:lnSpc>
                          <a:spcPct val="115000"/>
                        </a:lnSpc>
                        <a:spcBef>
                          <a:spcPts val="0"/>
                        </a:spcBef>
                        <a:spcAft>
                          <a:spcPts val="0"/>
                        </a:spcAft>
                        <a:buNone/>
                      </a:pPr>
                      <a:r>
                        <a:rPr lang="en" sz="700">
                          <a:solidFill>
                            <a:srgbClr val="434343"/>
                          </a:solidFill>
                        </a:rPr>
                        <a:t>2</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3</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11</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1187</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57475">
                <a:tc>
                  <a:txBody>
                    <a:bodyPr/>
                    <a:lstStyle/>
                    <a:p>
                      <a:pPr indent="0" lvl="0" marL="0" rtl="0" algn="ctr">
                        <a:lnSpc>
                          <a:spcPct val="115000"/>
                        </a:lnSpc>
                        <a:spcBef>
                          <a:spcPts val="0"/>
                        </a:spcBef>
                        <a:spcAft>
                          <a:spcPts val="0"/>
                        </a:spcAft>
                        <a:buNone/>
                      </a:pPr>
                      <a:r>
                        <a:rPr lang="en" sz="700">
                          <a:solidFill>
                            <a:srgbClr val="434343"/>
                          </a:solidFill>
                        </a:rPr>
                        <a:t>3</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4</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5</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1195</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57475">
                <a:tc>
                  <a:txBody>
                    <a:bodyPr/>
                    <a:lstStyle/>
                    <a:p>
                      <a:pPr indent="0" lvl="0" marL="0" rtl="0" algn="ctr">
                        <a:lnSpc>
                          <a:spcPct val="115000"/>
                        </a:lnSpc>
                        <a:spcBef>
                          <a:spcPts val="0"/>
                        </a:spcBef>
                        <a:spcAft>
                          <a:spcPts val="0"/>
                        </a:spcAft>
                        <a:buNone/>
                      </a:pPr>
                      <a:r>
                        <a:rPr lang="en" sz="700">
                          <a:solidFill>
                            <a:srgbClr val="434343"/>
                          </a:solidFill>
                        </a:rPr>
                        <a:t>4</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5</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16</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1206</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57475">
                <a:tc>
                  <a:txBody>
                    <a:bodyPr/>
                    <a:lstStyle/>
                    <a:p>
                      <a:pPr indent="0" lvl="0" marL="0" rtl="0" algn="ctr">
                        <a:lnSpc>
                          <a:spcPct val="115000"/>
                        </a:lnSpc>
                        <a:spcBef>
                          <a:spcPts val="0"/>
                        </a:spcBef>
                        <a:spcAft>
                          <a:spcPts val="0"/>
                        </a:spcAft>
                        <a:buNone/>
                      </a:pPr>
                      <a:r>
                        <a:rPr lang="en" sz="700">
                          <a:solidFill>
                            <a:srgbClr val="434343"/>
                          </a:solidFill>
                        </a:rPr>
                        <a:t>5</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6</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6</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1202</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57475">
                <a:tc>
                  <a:txBody>
                    <a:bodyPr/>
                    <a:lstStyle/>
                    <a:p>
                      <a:pPr indent="0" lvl="0" marL="0" rtl="0" algn="ctr">
                        <a:lnSpc>
                          <a:spcPct val="115000"/>
                        </a:lnSpc>
                        <a:spcBef>
                          <a:spcPts val="0"/>
                        </a:spcBef>
                        <a:spcAft>
                          <a:spcPts val="0"/>
                        </a:spcAft>
                        <a:buNone/>
                      </a:pPr>
                      <a:r>
                        <a:rPr lang="en" sz="700">
                          <a:solidFill>
                            <a:srgbClr val="434343"/>
                          </a:solidFill>
                        </a:rPr>
                        <a:t>6</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7</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6</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1191</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57475">
                <a:tc>
                  <a:txBody>
                    <a:bodyPr/>
                    <a:lstStyle/>
                    <a:p>
                      <a:pPr indent="0" lvl="0" marL="0" rtl="0" algn="ctr">
                        <a:lnSpc>
                          <a:spcPct val="115000"/>
                        </a:lnSpc>
                        <a:spcBef>
                          <a:spcPts val="0"/>
                        </a:spcBef>
                        <a:spcAft>
                          <a:spcPts val="0"/>
                        </a:spcAft>
                        <a:buNone/>
                      </a:pPr>
                      <a:r>
                        <a:rPr lang="en" sz="700">
                          <a:solidFill>
                            <a:srgbClr val="434343"/>
                          </a:solidFill>
                        </a:rPr>
                        <a:t>7</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8</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5</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1157</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57475">
                <a:tc>
                  <a:txBody>
                    <a:bodyPr/>
                    <a:lstStyle/>
                    <a:p>
                      <a:pPr indent="0" lvl="0" marL="0" rtl="0" algn="ctr">
                        <a:lnSpc>
                          <a:spcPct val="115000"/>
                        </a:lnSpc>
                        <a:spcBef>
                          <a:spcPts val="0"/>
                        </a:spcBef>
                        <a:spcAft>
                          <a:spcPts val="0"/>
                        </a:spcAft>
                        <a:buNone/>
                      </a:pPr>
                      <a:r>
                        <a:rPr lang="en" sz="700">
                          <a:solidFill>
                            <a:srgbClr val="434343"/>
                          </a:solidFill>
                        </a:rPr>
                        <a:t>8</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9</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11</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1020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graphicFrame>
        <p:nvGraphicFramePr>
          <p:cNvPr id="238" name="Google Shape;238;p28"/>
          <p:cNvGraphicFramePr/>
          <p:nvPr/>
        </p:nvGraphicFramePr>
        <p:xfrm>
          <a:off x="5298425" y="2868500"/>
          <a:ext cx="3000000" cy="3000000"/>
        </p:xfrm>
        <a:graphic>
          <a:graphicData uri="http://schemas.openxmlformats.org/drawingml/2006/table">
            <a:tbl>
              <a:tblPr>
                <a:noFill/>
                <a:tableStyleId>{B3E23874-568C-42EF-A54D-79B8BE3CDC0E}</a:tableStyleId>
              </a:tblPr>
              <a:tblGrid>
                <a:gridCol w="1137800"/>
                <a:gridCol w="1137800"/>
                <a:gridCol w="1137800"/>
              </a:tblGrid>
              <a:tr h="173775">
                <a:tc>
                  <a:txBody>
                    <a:bodyPr/>
                    <a:lstStyle/>
                    <a:p>
                      <a:pPr indent="0" lvl="0" marL="0" rtl="0" algn="ctr">
                        <a:lnSpc>
                          <a:spcPct val="115000"/>
                        </a:lnSpc>
                        <a:spcBef>
                          <a:spcPts val="0"/>
                        </a:spcBef>
                        <a:spcAft>
                          <a:spcPts val="0"/>
                        </a:spcAft>
                        <a:buNone/>
                      </a:pPr>
                      <a:r>
                        <a:rPr lang="en" sz="700">
                          <a:solidFill>
                            <a:schemeClr val="lt1"/>
                          </a:solidFill>
                        </a:rPr>
                        <a:t>x</a:t>
                      </a:r>
                      <a:endParaRPr sz="7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 sz="700">
                          <a:solidFill>
                            <a:schemeClr val="lt1"/>
                          </a:solidFill>
                        </a:rPr>
                        <a:t>y</a:t>
                      </a:r>
                      <a:endParaRPr sz="7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 sz="700">
                          <a:solidFill>
                            <a:schemeClr val="lt1"/>
                          </a:solidFill>
                        </a:rPr>
                        <a:t>id</a:t>
                      </a:r>
                      <a:endParaRPr sz="7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r>
              <a:tr h="173775">
                <a:tc>
                  <a:txBody>
                    <a:bodyPr/>
                    <a:lstStyle/>
                    <a:p>
                      <a:pPr indent="0" lvl="0" marL="0" rtl="0" algn="ctr">
                        <a:lnSpc>
                          <a:spcPct val="115000"/>
                        </a:lnSpc>
                        <a:spcBef>
                          <a:spcPts val="0"/>
                        </a:spcBef>
                        <a:spcAft>
                          <a:spcPts val="0"/>
                        </a:spcAft>
                        <a:buNone/>
                      </a:pPr>
                      <a:r>
                        <a:rPr lang="en" sz="700">
                          <a:solidFill>
                            <a:srgbClr val="434343"/>
                          </a:solidFill>
                        </a:rPr>
                        <a:t>-37.81828876</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144.9651714</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0</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775">
                <a:tc>
                  <a:txBody>
                    <a:bodyPr/>
                    <a:lstStyle/>
                    <a:p>
                      <a:pPr indent="0" lvl="0" marL="0" rtl="0" algn="ctr">
                        <a:lnSpc>
                          <a:spcPct val="115000"/>
                        </a:lnSpc>
                        <a:spcBef>
                          <a:spcPts val="0"/>
                        </a:spcBef>
                        <a:spcAft>
                          <a:spcPts val="0"/>
                        </a:spcAft>
                        <a:buNone/>
                      </a:pPr>
                      <a:r>
                        <a:rPr lang="en" sz="700">
                          <a:solidFill>
                            <a:srgbClr val="434343"/>
                          </a:solidFill>
                        </a:rPr>
                        <a:t>-37.81830494</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144.9651784</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775">
                <a:tc>
                  <a:txBody>
                    <a:bodyPr/>
                    <a:lstStyle/>
                    <a:p>
                      <a:pPr indent="0" lvl="0" marL="0" rtl="0" algn="ctr">
                        <a:lnSpc>
                          <a:spcPct val="115000"/>
                        </a:lnSpc>
                        <a:spcBef>
                          <a:spcPts val="0"/>
                        </a:spcBef>
                        <a:spcAft>
                          <a:spcPts val="0"/>
                        </a:spcAft>
                        <a:buNone/>
                      </a:pPr>
                      <a:r>
                        <a:rPr lang="en" sz="700">
                          <a:solidFill>
                            <a:srgbClr val="434343"/>
                          </a:solidFill>
                        </a:rPr>
                        <a:t>-37.81853728</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144.9652851</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2</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775">
                <a:tc>
                  <a:txBody>
                    <a:bodyPr/>
                    <a:lstStyle/>
                    <a:p>
                      <a:pPr indent="0" lvl="0" marL="0" rtl="0" algn="ctr">
                        <a:lnSpc>
                          <a:spcPct val="115000"/>
                        </a:lnSpc>
                        <a:spcBef>
                          <a:spcPts val="0"/>
                        </a:spcBef>
                        <a:spcAft>
                          <a:spcPts val="0"/>
                        </a:spcAft>
                        <a:buNone/>
                      </a:pPr>
                      <a:r>
                        <a:rPr lang="en" sz="700">
                          <a:solidFill>
                            <a:srgbClr val="434343"/>
                          </a:solidFill>
                        </a:rPr>
                        <a:t>-37.81862747</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144.9653265</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3</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775">
                <a:tc>
                  <a:txBody>
                    <a:bodyPr/>
                    <a:lstStyle/>
                    <a:p>
                      <a:pPr indent="0" lvl="0" marL="0" rtl="0" algn="ctr">
                        <a:lnSpc>
                          <a:spcPct val="115000"/>
                        </a:lnSpc>
                        <a:spcBef>
                          <a:spcPts val="0"/>
                        </a:spcBef>
                        <a:spcAft>
                          <a:spcPts val="0"/>
                        </a:spcAft>
                        <a:buNone/>
                      </a:pPr>
                      <a:r>
                        <a:rPr lang="en" sz="700">
                          <a:solidFill>
                            <a:srgbClr val="434343"/>
                          </a:solidFill>
                        </a:rPr>
                        <a:t>-37.81867102</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144.9653466</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4</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775">
                <a:tc>
                  <a:txBody>
                    <a:bodyPr/>
                    <a:lstStyle/>
                    <a:p>
                      <a:pPr indent="0" lvl="0" marL="0" rtl="0" algn="ctr">
                        <a:lnSpc>
                          <a:spcPct val="115000"/>
                        </a:lnSpc>
                        <a:spcBef>
                          <a:spcPts val="0"/>
                        </a:spcBef>
                        <a:spcAft>
                          <a:spcPts val="0"/>
                        </a:spcAft>
                        <a:buNone/>
                      </a:pPr>
                      <a:r>
                        <a:rPr lang="en" sz="700">
                          <a:solidFill>
                            <a:srgbClr val="434343"/>
                          </a:solidFill>
                        </a:rPr>
                        <a:t>-37.81880227</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144.965411</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5</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775">
                <a:tc>
                  <a:txBody>
                    <a:bodyPr/>
                    <a:lstStyle/>
                    <a:p>
                      <a:pPr indent="0" lvl="0" marL="0" rtl="0" algn="ctr">
                        <a:lnSpc>
                          <a:spcPct val="115000"/>
                        </a:lnSpc>
                        <a:spcBef>
                          <a:spcPts val="0"/>
                        </a:spcBef>
                        <a:spcAft>
                          <a:spcPts val="0"/>
                        </a:spcAft>
                        <a:buNone/>
                      </a:pPr>
                      <a:r>
                        <a:rPr lang="en" sz="700">
                          <a:solidFill>
                            <a:srgbClr val="434343"/>
                          </a:solidFill>
                        </a:rPr>
                        <a:t>-37.81885192</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144.9654341</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6</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775">
                <a:tc>
                  <a:txBody>
                    <a:bodyPr/>
                    <a:lstStyle/>
                    <a:p>
                      <a:pPr indent="0" lvl="0" marL="0" rtl="0" algn="ctr">
                        <a:lnSpc>
                          <a:spcPct val="115000"/>
                        </a:lnSpc>
                        <a:spcBef>
                          <a:spcPts val="0"/>
                        </a:spcBef>
                        <a:spcAft>
                          <a:spcPts val="0"/>
                        </a:spcAft>
                        <a:buNone/>
                      </a:pPr>
                      <a:r>
                        <a:rPr lang="en" sz="700">
                          <a:solidFill>
                            <a:srgbClr val="434343"/>
                          </a:solidFill>
                        </a:rPr>
                        <a:t>-37.81890286</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144.9654578</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7</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3775">
                <a:tc>
                  <a:txBody>
                    <a:bodyPr/>
                    <a:lstStyle/>
                    <a:p>
                      <a:pPr indent="0" lvl="0" marL="0" rtl="0" algn="ctr">
                        <a:lnSpc>
                          <a:spcPct val="115000"/>
                        </a:lnSpc>
                        <a:spcBef>
                          <a:spcPts val="0"/>
                        </a:spcBef>
                        <a:spcAft>
                          <a:spcPts val="0"/>
                        </a:spcAft>
                        <a:buNone/>
                      </a:pPr>
                      <a:r>
                        <a:rPr lang="en" sz="700">
                          <a:solidFill>
                            <a:srgbClr val="434343"/>
                          </a:solidFill>
                        </a:rPr>
                        <a:t>-37.81894821</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144.9654765</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700">
                          <a:solidFill>
                            <a:srgbClr val="434343"/>
                          </a:solidFill>
                        </a:rPr>
                        <a:t>8</a:t>
                      </a:r>
                      <a:endParaRPr sz="700">
                        <a:solidFill>
                          <a:srgbClr val="434343"/>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39" name="Google Shape;239;p28"/>
          <p:cNvSpPr txBox="1"/>
          <p:nvPr/>
        </p:nvSpPr>
        <p:spPr>
          <a:xfrm>
            <a:off x="5213166" y="576400"/>
            <a:ext cx="14799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u="sng">
                <a:solidFill>
                  <a:srgbClr val="434343"/>
                </a:solidFill>
                <a:latin typeface="Roboto"/>
                <a:ea typeface="Roboto"/>
                <a:cs typeface="Roboto"/>
                <a:sym typeface="Roboto"/>
              </a:rPr>
              <a:t>Edge Dataset</a:t>
            </a:r>
            <a:endParaRPr sz="1000" u="sng">
              <a:solidFill>
                <a:srgbClr val="434343"/>
              </a:solidFill>
              <a:latin typeface="Roboto"/>
              <a:ea typeface="Roboto"/>
              <a:cs typeface="Roboto"/>
              <a:sym typeface="Roboto"/>
            </a:endParaRPr>
          </a:p>
          <a:p>
            <a:pPr indent="0" lvl="0" marL="0" marR="0" rtl="0" algn="l">
              <a:lnSpc>
                <a:spcPct val="115000"/>
              </a:lnSpc>
              <a:spcBef>
                <a:spcPts val="0"/>
              </a:spcBef>
              <a:spcAft>
                <a:spcPts val="0"/>
              </a:spcAft>
              <a:buNone/>
            </a:pPr>
            <a:r>
              <a:t/>
            </a:r>
            <a:endParaRPr sz="1000">
              <a:solidFill>
                <a:srgbClr val="999999"/>
              </a:solidFill>
              <a:latin typeface="Roboto"/>
              <a:ea typeface="Roboto"/>
              <a:cs typeface="Roboto"/>
              <a:sym typeface="Roboto"/>
            </a:endParaRPr>
          </a:p>
        </p:txBody>
      </p:sp>
      <p:sp>
        <p:nvSpPr>
          <p:cNvPr id="240" name="Google Shape;240;p28"/>
          <p:cNvSpPr txBox="1"/>
          <p:nvPr/>
        </p:nvSpPr>
        <p:spPr>
          <a:xfrm>
            <a:off x="5213166" y="2516300"/>
            <a:ext cx="14799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u="sng">
                <a:solidFill>
                  <a:srgbClr val="434343"/>
                </a:solidFill>
                <a:latin typeface="Roboto"/>
                <a:ea typeface="Roboto"/>
                <a:cs typeface="Roboto"/>
                <a:sym typeface="Roboto"/>
              </a:rPr>
              <a:t>Node </a:t>
            </a:r>
            <a:r>
              <a:rPr lang="en" sz="1000" u="sng">
                <a:solidFill>
                  <a:srgbClr val="434343"/>
                </a:solidFill>
                <a:latin typeface="Roboto"/>
                <a:ea typeface="Roboto"/>
                <a:cs typeface="Roboto"/>
                <a:sym typeface="Roboto"/>
              </a:rPr>
              <a:t>Dataset</a:t>
            </a:r>
            <a:endParaRPr sz="1000" u="sng">
              <a:solidFill>
                <a:srgbClr val="434343"/>
              </a:solidFill>
              <a:latin typeface="Roboto"/>
              <a:ea typeface="Roboto"/>
              <a:cs typeface="Roboto"/>
              <a:sym typeface="Roboto"/>
            </a:endParaRPr>
          </a:p>
          <a:p>
            <a:pPr indent="0" lvl="0" marL="0" marR="0" rtl="0" algn="l">
              <a:lnSpc>
                <a:spcPct val="115000"/>
              </a:lnSpc>
              <a:spcBef>
                <a:spcPts val="0"/>
              </a:spcBef>
              <a:spcAft>
                <a:spcPts val="0"/>
              </a:spcAft>
              <a:buNone/>
            </a:pPr>
            <a:r>
              <a:t/>
            </a:r>
            <a:endParaRPr sz="1000">
              <a:solidFill>
                <a:srgbClr val="999999"/>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p:nvPr/>
        </p:nvSpPr>
        <p:spPr>
          <a:xfrm>
            <a:off x="209250" y="771625"/>
            <a:ext cx="4594200" cy="32181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txBox="1"/>
          <p:nvPr/>
        </p:nvSpPr>
        <p:spPr>
          <a:xfrm>
            <a:off x="223300" y="178150"/>
            <a:ext cx="38334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Shortest Path </a:t>
            </a:r>
            <a:r>
              <a:rPr lang="en" sz="1800">
                <a:solidFill>
                  <a:srgbClr val="999999"/>
                </a:solidFill>
                <a:latin typeface="Roboto Light"/>
                <a:ea typeface="Roboto Light"/>
                <a:cs typeface="Roboto Light"/>
                <a:sym typeface="Roboto Light"/>
              </a:rPr>
              <a:t>/ Scoring System</a:t>
            </a:r>
            <a:endParaRPr sz="1800">
              <a:solidFill>
                <a:srgbClr val="999999"/>
              </a:solidFill>
              <a:latin typeface="Roboto Light"/>
              <a:ea typeface="Roboto Light"/>
              <a:cs typeface="Roboto Light"/>
              <a:sym typeface="Roboto Light"/>
            </a:endParaRPr>
          </a:p>
        </p:txBody>
      </p:sp>
      <p:sp>
        <p:nvSpPr>
          <p:cNvPr id="247" name="Google Shape;247;p29"/>
          <p:cNvSpPr txBox="1"/>
          <p:nvPr/>
        </p:nvSpPr>
        <p:spPr>
          <a:xfrm>
            <a:off x="322950" y="911725"/>
            <a:ext cx="4480500" cy="2814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800">
                <a:solidFill>
                  <a:srgbClr val="6AA94F"/>
                </a:solidFill>
                <a:highlight>
                  <a:schemeClr val="dk1"/>
                </a:highlight>
                <a:latin typeface="Courier New"/>
                <a:ea typeface="Courier New"/>
                <a:cs typeface="Courier New"/>
                <a:sym typeface="Courier New"/>
              </a:rPr>
              <a:t>#preferences:  0, 1 to 5,  0: don't include in weight, </a:t>
            </a:r>
            <a:endParaRPr sz="800">
              <a:solidFill>
                <a:srgbClr val="6AA94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6AA94F"/>
                </a:solidFill>
                <a:highlight>
                  <a:schemeClr val="dk1"/>
                </a:highlight>
                <a:latin typeface="Courier New"/>
                <a:ea typeface="Courier New"/>
                <a:cs typeface="Courier New"/>
                <a:sym typeface="Courier New"/>
              </a:rPr>
              <a:t>#1: weight the most, 5: weight the least</a:t>
            </a:r>
            <a:endParaRPr sz="800">
              <a:solidFill>
                <a:srgbClr val="6AA94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6AA94F"/>
                </a:solidFill>
                <a:highlight>
                  <a:schemeClr val="dk1"/>
                </a:highlight>
                <a:latin typeface="Courier New"/>
                <a:ea typeface="Courier New"/>
                <a:cs typeface="Courier New"/>
                <a:sym typeface="Courier New"/>
              </a:rPr>
              <a:t>#Sliders from App Provide these values</a:t>
            </a:r>
            <a:endParaRPr sz="800">
              <a:solidFill>
                <a:srgbClr val="6AA94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6AA94F"/>
                </a:solidFill>
                <a:highlight>
                  <a:schemeClr val="dk1"/>
                </a:highlight>
                <a:latin typeface="Courier New"/>
                <a:ea typeface="Courier New"/>
                <a:cs typeface="Courier New"/>
                <a:sym typeface="Courier New"/>
              </a:rPr>
              <a:t>#checkbox for user to select which sliders to include in calculation</a:t>
            </a:r>
            <a:endParaRPr sz="800">
              <a:solidFill>
                <a:srgbClr val="6AA94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00">
                <a:solidFill>
                  <a:srgbClr val="6AA94F"/>
                </a:solidFill>
                <a:highlight>
                  <a:schemeClr val="dk1"/>
                </a:highlight>
                <a:latin typeface="Courier New"/>
                <a:ea typeface="Courier New"/>
                <a:cs typeface="Courier New"/>
                <a:sym typeface="Courier New"/>
              </a:rPr>
              <a:t>#if box is unchecked, Pref value = 0</a:t>
            </a:r>
            <a:endParaRPr sz="800">
              <a:solidFill>
                <a:srgbClr val="6AA94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00">
                <a:solidFill>
                  <a:srgbClr val="D4D4D4"/>
                </a:solidFill>
                <a:highlight>
                  <a:schemeClr val="dk1"/>
                </a:highlight>
                <a:latin typeface="Courier New"/>
                <a:ea typeface="Courier New"/>
                <a:cs typeface="Courier New"/>
                <a:sym typeface="Courier New"/>
              </a:rPr>
              <a:t>lengthPref = </a:t>
            </a:r>
            <a:r>
              <a:rPr lang="en" sz="800">
                <a:solidFill>
                  <a:srgbClr val="B5CEA8"/>
                </a:solidFill>
                <a:highlight>
                  <a:schemeClr val="dk1"/>
                </a:highlight>
                <a:latin typeface="Courier New"/>
                <a:ea typeface="Courier New"/>
                <a:cs typeface="Courier New"/>
                <a:sym typeface="Courier New"/>
              </a:rPr>
              <a:t>3</a:t>
            </a:r>
            <a:endParaRPr sz="800">
              <a:solidFill>
                <a:srgbClr val="B5CEA8"/>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00">
                <a:solidFill>
                  <a:srgbClr val="D4D4D4"/>
                </a:solidFill>
                <a:highlight>
                  <a:schemeClr val="dk1"/>
                </a:highlight>
                <a:latin typeface="Courier New"/>
                <a:ea typeface="Courier New"/>
                <a:cs typeface="Courier New"/>
                <a:sym typeface="Courier New"/>
              </a:rPr>
              <a:t>shadePref = </a:t>
            </a:r>
            <a:r>
              <a:rPr lang="en" sz="800">
                <a:solidFill>
                  <a:srgbClr val="B5CEA8"/>
                </a:solidFill>
                <a:highlight>
                  <a:schemeClr val="dk1"/>
                </a:highlight>
                <a:latin typeface="Courier New"/>
                <a:ea typeface="Courier New"/>
                <a:cs typeface="Courier New"/>
                <a:sym typeface="Courier New"/>
              </a:rPr>
              <a:t>2</a:t>
            </a:r>
            <a:endParaRPr sz="800">
              <a:solidFill>
                <a:srgbClr val="B5CEA8"/>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00">
                <a:solidFill>
                  <a:srgbClr val="D4D4D4"/>
                </a:solidFill>
                <a:highlight>
                  <a:schemeClr val="dk1"/>
                </a:highlight>
                <a:latin typeface="Courier New"/>
                <a:ea typeface="Courier New"/>
                <a:cs typeface="Courier New"/>
                <a:sym typeface="Courier New"/>
              </a:rPr>
              <a:t>drinkPref = </a:t>
            </a:r>
            <a:r>
              <a:rPr lang="en" sz="800">
                <a:solidFill>
                  <a:srgbClr val="B5CEA8"/>
                </a:solidFill>
                <a:highlight>
                  <a:schemeClr val="dk1"/>
                </a:highlight>
                <a:latin typeface="Courier New"/>
                <a:ea typeface="Courier New"/>
                <a:cs typeface="Courier New"/>
                <a:sym typeface="Courier New"/>
              </a:rPr>
              <a:t>3</a:t>
            </a:r>
            <a:endParaRPr sz="800">
              <a:solidFill>
                <a:srgbClr val="B5CEA8"/>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00">
                <a:solidFill>
                  <a:srgbClr val="D4D4D4"/>
                </a:solidFill>
                <a:highlight>
                  <a:schemeClr val="dk1"/>
                </a:highlight>
                <a:latin typeface="Courier New"/>
                <a:ea typeface="Courier New"/>
                <a:cs typeface="Courier New"/>
                <a:sym typeface="Courier New"/>
              </a:rPr>
              <a:t>steepPref = </a:t>
            </a:r>
            <a:r>
              <a:rPr lang="en" sz="800">
                <a:solidFill>
                  <a:srgbClr val="B5CEA8"/>
                </a:solidFill>
                <a:highlight>
                  <a:schemeClr val="dk1"/>
                </a:highlight>
                <a:latin typeface="Courier New"/>
                <a:ea typeface="Courier New"/>
                <a:cs typeface="Courier New"/>
                <a:sym typeface="Courier New"/>
              </a:rPr>
              <a:t>5</a:t>
            </a:r>
            <a:endParaRPr sz="800">
              <a:solidFill>
                <a:srgbClr val="B5CEA8"/>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800">
              <a:solidFill>
                <a:srgbClr val="6AA94F"/>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D4D4D4"/>
                </a:solidFill>
                <a:highlight>
                  <a:schemeClr val="dk1"/>
                </a:highlight>
                <a:latin typeface="Courier New"/>
                <a:ea typeface="Courier New"/>
                <a:cs typeface="Courier New"/>
                <a:sym typeface="Courier New"/>
              </a:rPr>
              <a:t>combinedScore = np.array</a:t>
            </a:r>
            <a:r>
              <a:rPr lang="en" sz="800">
                <a:solidFill>
                  <a:srgbClr val="DCDCDC"/>
                </a:solidFill>
                <a:highlight>
                  <a:schemeClr val="dk1"/>
                </a:highlight>
                <a:latin typeface="Courier New"/>
                <a:ea typeface="Courier New"/>
                <a:cs typeface="Courier New"/>
                <a:sym typeface="Courier New"/>
              </a:rPr>
              <a:t>(</a:t>
            </a:r>
            <a:r>
              <a:rPr lang="en" sz="800">
                <a:solidFill>
                  <a:srgbClr val="D4D4D4"/>
                </a:solidFill>
                <a:highlight>
                  <a:schemeClr val="dk1"/>
                </a:highlight>
                <a:latin typeface="Courier New"/>
                <a:ea typeface="Courier New"/>
                <a:cs typeface="Courier New"/>
                <a:sym typeface="Courier New"/>
              </a:rPr>
              <a:t>lengthPref*edges</a:t>
            </a:r>
            <a:r>
              <a:rPr lang="en" sz="800">
                <a:solidFill>
                  <a:srgbClr val="DCDCDC"/>
                </a:solidFill>
                <a:highlight>
                  <a:schemeClr val="dk1"/>
                </a:highlight>
                <a:latin typeface="Courier New"/>
                <a:ea typeface="Courier New"/>
                <a:cs typeface="Courier New"/>
                <a:sym typeface="Courier New"/>
              </a:rPr>
              <a:t>[</a:t>
            </a:r>
            <a:r>
              <a:rPr lang="en" sz="800">
                <a:solidFill>
                  <a:srgbClr val="CE9178"/>
                </a:solidFill>
                <a:highlight>
                  <a:schemeClr val="dk1"/>
                </a:highlight>
                <a:latin typeface="Courier New"/>
                <a:ea typeface="Courier New"/>
                <a:cs typeface="Courier New"/>
                <a:sym typeface="Courier New"/>
              </a:rPr>
              <a:t>'length'</a:t>
            </a:r>
            <a:r>
              <a:rPr lang="en" sz="800">
                <a:solidFill>
                  <a:srgbClr val="DCDCDC"/>
                </a:solidFill>
                <a:highlight>
                  <a:schemeClr val="dk1"/>
                </a:highlight>
                <a:latin typeface="Courier New"/>
                <a:ea typeface="Courier New"/>
                <a:cs typeface="Courier New"/>
                <a:sym typeface="Courier New"/>
              </a:rPr>
              <a:t>])</a:t>
            </a:r>
            <a:r>
              <a:rPr lang="en" sz="800">
                <a:solidFill>
                  <a:srgbClr val="D4D4D4"/>
                </a:solidFill>
                <a:highlight>
                  <a:schemeClr val="dk1"/>
                </a:highlight>
                <a:latin typeface="Courier New"/>
                <a:ea typeface="Courier New"/>
                <a:cs typeface="Courier New"/>
                <a:sym typeface="Courier New"/>
              </a:rPr>
              <a:t> </a:t>
            </a:r>
            <a:endParaRPr sz="80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D4D4D4"/>
                </a:solidFill>
                <a:highlight>
                  <a:schemeClr val="dk1"/>
                </a:highlight>
                <a:latin typeface="Courier New"/>
                <a:ea typeface="Courier New"/>
                <a:cs typeface="Courier New"/>
                <a:sym typeface="Courier New"/>
              </a:rPr>
              <a:t>+ np.array</a:t>
            </a:r>
            <a:r>
              <a:rPr lang="en" sz="800">
                <a:solidFill>
                  <a:srgbClr val="DCDCDC"/>
                </a:solidFill>
                <a:highlight>
                  <a:schemeClr val="dk1"/>
                </a:highlight>
                <a:latin typeface="Courier New"/>
                <a:ea typeface="Courier New"/>
                <a:cs typeface="Courier New"/>
                <a:sym typeface="Courier New"/>
              </a:rPr>
              <a:t>(</a:t>
            </a:r>
            <a:r>
              <a:rPr lang="en" sz="800">
                <a:solidFill>
                  <a:srgbClr val="D4D4D4"/>
                </a:solidFill>
                <a:highlight>
                  <a:schemeClr val="dk1"/>
                </a:highlight>
                <a:latin typeface="Courier New"/>
                <a:ea typeface="Courier New"/>
                <a:cs typeface="Courier New"/>
                <a:sym typeface="Courier New"/>
              </a:rPr>
              <a:t>shadePref*edges</a:t>
            </a:r>
            <a:r>
              <a:rPr lang="en" sz="800">
                <a:solidFill>
                  <a:srgbClr val="DCDCDC"/>
                </a:solidFill>
                <a:highlight>
                  <a:schemeClr val="dk1"/>
                </a:highlight>
                <a:latin typeface="Courier New"/>
                <a:ea typeface="Courier New"/>
                <a:cs typeface="Courier New"/>
                <a:sym typeface="Courier New"/>
              </a:rPr>
              <a:t>[</a:t>
            </a:r>
            <a:r>
              <a:rPr lang="en" sz="800">
                <a:solidFill>
                  <a:srgbClr val="CE9178"/>
                </a:solidFill>
                <a:highlight>
                  <a:schemeClr val="dk1"/>
                </a:highlight>
                <a:latin typeface="Courier New"/>
                <a:ea typeface="Courier New"/>
                <a:cs typeface="Courier New"/>
                <a:sym typeface="Courier New"/>
              </a:rPr>
              <a:t>'sunhours'</a:t>
            </a:r>
            <a:r>
              <a:rPr lang="en" sz="800">
                <a:solidFill>
                  <a:srgbClr val="DCDCDC"/>
                </a:solidFill>
                <a:highlight>
                  <a:schemeClr val="dk1"/>
                </a:highlight>
                <a:latin typeface="Courier New"/>
                <a:ea typeface="Courier New"/>
                <a:cs typeface="Courier New"/>
                <a:sym typeface="Courier New"/>
              </a:rPr>
              <a:t>])</a:t>
            </a:r>
            <a:r>
              <a:rPr lang="en" sz="800">
                <a:solidFill>
                  <a:srgbClr val="D4D4D4"/>
                </a:solidFill>
                <a:highlight>
                  <a:schemeClr val="dk1"/>
                </a:highlight>
                <a:latin typeface="Courier New"/>
                <a:ea typeface="Courier New"/>
                <a:cs typeface="Courier New"/>
                <a:sym typeface="Courier New"/>
              </a:rPr>
              <a:t> </a:t>
            </a:r>
            <a:endParaRPr sz="80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D4D4D4"/>
                </a:solidFill>
                <a:highlight>
                  <a:schemeClr val="dk1"/>
                </a:highlight>
                <a:latin typeface="Courier New"/>
                <a:ea typeface="Courier New"/>
                <a:cs typeface="Courier New"/>
                <a:sym typeface="Courier New"/>
              </a:rPr>
              <a:t>+ np.array</a:t>
            </a:r>
            <a:r>
              <a:rPr lang="en" sz="800">
                <a:solidFill>
                  <a:srgbClr val="DCDCDC"/>
                </a:solidFill>
                <a:highlight>
                  <a:schemeClr val="dk1"/>
                </a:highlight>
                <a:latin typeface="Courier New"/>
                <a:ea typeface="Courier New"/>
                <a:cs typeface="Courier New"/>
                <a:sym typeface="Courier New"/>
              </a:rPr>
              <a:t>(</a:t>
            </a:r>
            <a:r>
              <a:rPr lang="en" sz="800">
                <a:solidFill>
                  <a:srgbClr val="D4D4D4"/>
                </a:solidFill>
                <a:highlight>
                  <a:schemeClr val="dk1"/>
                </a:highlight>
                <a:latin typeface="Courier New"/>
                <a:ea typeface="Courier New"/>
                <a:cs typeface="Courier New"/>
                <a:sym typeface="Courier New"/>
              </a:rPr>
              <a:t>drinkPref*edges</a:t>
            </a:r>
            <a:r>
              <a:rPr lang="en" sz="800">
                <a:solidFill>
                  <a:srgbClr val="DCDCDC"/>
                </a:solidFill>
                <a:highlight>
                  <a:schemeClr val="dk1"/>
                </a:highlight>
                <a:latin typeface="Courier New"/>
                <a:ea typeface="Courier New"/>
                <a:cs typeface="Courier New"/>
                <a:sym typeface="Courier New"/>
              </a:rPr>
              <a:t>[</a:t>
            </a:r>
            <a:r>
              <a:rPr lang="en" sz="800">
                <a:solidFill>
                  <a:srgbClr val="CE9178"/>
                </a:solidFill>
                <a:highlight>
                  <a:schemeClr val="dk1"/>
                </a:highlight>
                <a:latin typeface="Courier New"/>
                <a:ea typeface="Courier New"/>
                <a:cs typeface="Courier New"/>
                <a:sym typeface="Courier New"/>
              </a:rPr>
              <a:t>'df'</a:t>
            </a:r>
            <a:r>
              <a:rPr lang="en" sz="800">
                <a:solidFill>
                  <a:srgbClr val="DCDCDC"/>
                </a:solidFill>
                <a:highlight>
                  <a:schemeClr val="dk1"/>
                </a:highlight>
                <a:latin typeface="Courier New"/>
                <a:ea typeface="Courier New"/>
                <a:cs typeface="Courier New"/>
                <a:sym typeface="Courier New"/>
              </a:rPr>
              <a:t>])</a:t>
            </a:r>
            <a:r>
              <a:rPr lang="en" sz="800">
                <a:solidFill>
                  <a:srgbClr val="D4D4D4"/>
                </a:solidFill>
                <a:highlight>
                  <a:schemeClr val="dk1"/>
                </a:highlight>
                <a:latin typeface="Courier New"/>
                <a:ea typeface="Courier New"/>
                <a:cs typeface="Courier New"/>
                <a:sym typeface="Courier New"/>
              </a:rPr>
              <a:t> </a:t>
            </a:r>
            <a:endParaRPr sz="800">
              <a:solidFill>
                <a:srgbClr val="D4D4D4"/>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00">
                <a:solidFill>
                  <a:srgbClr val="D4D4D4"/>
                </a:solidFill>
                <a:highlight>
                  <a:schemeClr val="dk1"/>
                </a:highlight>
                <a:latin typeface="Courier New"/>
                <a:ea typeface="Courier New"/>
                <a:cs typeface="Courier New"/>
                <a:sym typeface="Courier New"/>
              </a:rPr>
              <a:t>+ np.array</a:t>
            </a:r>
            <a:r>
              <a:rPr lang="en" sz="800">
                <a:solidFill>
                  <a:srgbClr val="DCDCDC"/>
                </a:solidFill>
                <a:highlight>
                  <a:schemeClr val="dk1"/>
                </a:highlight>
                <a:latin typeface="Courier New"/>
                <a:ea typeface="Courier New"/>
                <a:cs typeface="Courier New"/>
                <a:sym typeface="Courier New"/>
              </a:rPr>
              <a:t>(</a:t>
            </a:r>
            <a:r>
              <a:rPr lang="en" sz="800">
                <a:solidFill>
                  <a:srgbClr val="D4D4D4"/>
                </a:solidFill>
                <a:highlight>
                  <a:schemeClr val="dk1"/>
                </a:highlight>
                <a:latin typeface="Courier New"/>
                <a:ea typeface="Courier New"/>
                <a:cs typeface="Courier New"/>
                <a:sym typeface="Courier New"/>
              </a:rPr>
              <a:t>steepPref*edges</a:t>
            </a:r>
            <a:r>
              <a:rPr lang="en" sz="800">
                <a:solidFill>
                  <a:srgbClr val="DCDCDC"/>
                </a:solidFill>
                <a:highlight>
                  <a:schemeClr val="dk1"/>
                </a:highlight>
                <a:latin typeface="Courier New"/>
                <a:ea typeface="Courier New"/>
                <a:cs typeface="Courier New"/>
                <a:sym typeface="Courier New"/>
              </a:rPr>
              <a:t>[</a:t>
            </a:r>
            <a:r>
              <a:rPr lang="en" sz="800">
                <a:solidFill>
                  <a:srgbClr val="CE9178"/>
                </a:solidFill>
                <a:highlight>
                  <a:schemeClr val="dk1"/>
                </a:highlight>
                <a:latin typeface="Courier New"/>
                <a:ea typeface="Courier New"/>
                <a:cs typeface="Courier New"/>
                <a:sym typeface="Courier New"/>
              </a:rPr>
              <a:t>'stp'</a:t>
            </a:r>
            <a:r>
              <a:rPr lang="en" sz="800">
                <a:solidFill>
                  <a:srgbClr val="DCDCDC"/>
                </a:solidFill>
                <a:highlight>
                  <a:schemeClr val="dk1"/>
                </a:highlight>
                <a:latin typeface="Courier New"/>
                <a:ea typeface="Courier New"/>
                <a:cs typeface="Courier New"/>
                <a:sym typeface="Courier New"/>
              </a:rPr>
              <a:t>])</a:t>
            </a:r>
            <a:endParaRPr sz="800">
              <a:solidFill>
                <a:srgbClr val="DCDCDC"/>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D4D4D4"/>
                </a:solidFill>
                <a:highlight>
                  <a:schemeClr val="dk1"/>
                </a:highlight>
                <a:latin typeface="Courier New"/>
                <a:ea typeface="Courier New"/>
                <a:cs typeface="Courier New"/>
                <a:sym typeface="Courier New"/>
              </a:rPr>
              <a:t>geo_wieghtedEdge</a:t>
            </a:r>
            <a:r>
              <a:rPr lang="en" sz="800">
                <a:solidFill>
                  <a:srgbClr val="DCDCDC"/>
                </a:solidFill>
                <a:highlight>
                  <a:schemeClr val="dk1"/>
                </a:highlight>
                <a:latin typeface="Courier New"/>
                <a:ea typeface="Courier New"/>
                <a:cs typeface="Courier New"/>
                <a:sym typeface="Courier New"/>
              </a:rPr>
              <a:t>[</a:t>
            </a:r>
            <a:r>
              <a:rPr lang="en" sz="800">
                <a:solidFill>
                  <a:srgbClr val="CE9178"/>
                </a:solidFill>
                <a:highlight>
                  <a:schemeClr val="dk1"/>
                </a:highlight>
                <a:latin typeface="Courier New"/>
                <a:ea typeface="Courier New"/>
                <a:cs typeface="Courier New"/>
                <a:sym typeface="Courier New"/>
              </a:rPr>
              <a:t>'combinedScore'</a:t>
            </a:r>
            <a:r>
              <a:rPr lang="en" sz="800">
                <a:solidFill>
                  <a:srgbClr val="DCDCDC"/>
                </a:solidFill>
                <a:highlight>
                  <a:schemeClr val="dk1"/>
                </a:highlight>
                <a:latin typeface="Courier New"/>
                <a:ea typeface="Courier New"/>
                <a:cs typeface="Courier New"/>
                <a:sym typeface="Courier New"/>
              </a:rPr>
              <a:t>]</a:t>
            </a:r>
            <a:r>
              <a:rPr lang="en" sz="800">
                <a:solidFill>
                  <a:srgbClr val="D4D4D4"/>
                </a:solidFill>
                <a:highlight>
                  <a:schemeClr val="dk1"/>
                </a:highlight>
                <a:latin typeface="Courier New"/>
                <a:ea typeface="Courier New"/>
                <a:cs typeface="Courier New"/>
                <a:sym typeface="Courier New"/>
              </a:rPr>
              <a:t> = combinedScore</a:t>
            </a:r>
            <a:endParaRPr sz="800">
              <a:highlight>
                <a:schemeClr val="dk1"/>
              </a:highlight>
            </a:endParaRPr>
          </a:p>
        </p:txBody>
      </p:sp>
      <p:pic>
        <p:nvPicPr>
          <p:cNvPr id="248" name="Google Shape;248;p29"/>
          <p:cNvPicPr preferRelativeResize="0"/>
          <p:nvPr/>
        </p:nvPicPr>
        <p:blipFill>
          <a:blip r:embed="rId3">
            <a:alphaModFix/>
          </a:blip>
          <a:stretch>
            <a:fillRect/>
          </a:stretch>
        </p:blipFill>
        <p:spPr>
          <a:xfrm>
            <a:off x="5611925" y="795400"/>
            <a:ext cx="2984875" cy="317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nvSpPr>
        <p:spPr>
          <a:xfrm>
            <a:off x="223300" y="178150"/>
            <a:ext cx="44760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Shortest Path </a:t>
            </a:r>
            <a:r>
              <a:rPr lang="en" sz="1800">
                <a:solidFill>
                  <a:srgbClr val="999999"/>
                </a:solidFill>
                <a:latin typeface="Roboto Light"/>
                <a:ea typeface="Roboto Light"/>
                <a:cs typeface="Roboto Light"/>
                <a:sym typeface="Roboto Light"/>
              </a:rPr>
              <a:t>/ Length vs Combined Score</a:t>
            </a:r>
            <a:endParaRPr sz="1800">
              <a:solidFill>
                <a:srgbClr val="999999"/>
              </a:solidFill>
              <a:latin typeface="Roboto Light"/>
              <a:ea typeface="Roboto Light"/>
              <a:cs typeface="Roboto Light"/>
              <a:sym typeface="Roboto Light"/>
            </a:endParaRPr>
          </a:p>
        </p:txBody>
      </p:sp>
      <p:pic>
        <p:nvPicPr>
          <p:cNvPr id="254" name="Google Shape;254;p30"/>
          <p:cNvPicPr preferRelativeResize="0"/>
          <p:nvPr/>
        </p:nvPicPr>
        <p:blipFill>
          <a:blip r:embed="rId3">
            <a:alphaModFix/>
          </a:blip>
          <a:stretch>
            <a:fillRect/>
          </a:stretch>
        </p:blipFill>
        <p:spPr>
          <a:xfrm>
            <a:off x="133450" y="896400"/>
            <a:ext cx="4483509" cy="3656850"/>
          </a:xfrm>
          <a:prstGeom prst="rect">
            <a:avLst/>
          </a:prstGeom>
          <a:noFill/>
          <a:ln>
            <a:noFill/>
          </a:ln>
        </p:spPr>
      </p:pic>
      <p:pic>
        <p:nvPicPr>
          <p:cNvPr id="255" name="Google Shape;255;p30"/>
          <p:cNvPicPr preferRelativeResize="0"/>
          <p:nvPr/>
        </p:nvPicPr>
        <p:blipFill>
          <a:blip r:embed="rId4">
            <a:alphaModFix/>
          </a:blip>
          <a:stretch>
            <a:fillRect/>
          </a:stretch>
        </p:blipFill>
        <p:spPr>
          <a:xfrm>
            <a:off x="4601825" y="896400"/>
            <a:ext cx="4483499" cy="3656831"/>
          </a:xfrm>
          <a:prstGeom prst="rect">
            <a:avLst/>
          </a:prstGeom>
          <a:noFill/>
          <a:ln>
            <a:noFill/>
          </a:ln>
        </p:spPr>
      </p:pic>
      <p:sp>
        <p:nvSpPr>
          <p:cNvPr id="256" name="Google Shape;256;p30"/>
          <p:cNvSpPr txBox="1"/>
          <p:nvPr/>
        </p:nvSpPr>
        <p:spPr>
          <a:xfrm>
            <a:off x="223300" y="700150"/>
            <a:ext cx="27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Roboto"/>
                <a:ea typeface="Roboto"/>
                <a:cs typeface="Roboto"/>
                <a:sym typeface="Roboto"/>
              </a:rPr>
              <a:t>Edge weight = Length only</a:t>
            </a:r>
            <a:endParaRPr sz="1200"/>
          </a:p>
        </p:txBody>
      </p:sp>
      <p:sp>
        <p:nvSpPr>
          <p:cNvPr id="257" name="Google Shape;257;p30"/>
          <p:cNvSpPr txBox="1"/>
          <p:nvPr/>
        </p:nvSpPr>
        <p:spPr>
          <a:xfrm>
            <a:off x="4616950" y="700150"/>
            <a:ext cx="27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Roboto"/>
                <a:ea typeface="Roboto"/>
                <a:cs typeface="Roboto"/>
                <a:sym typeface="Roboto"/>
              </a:rPr>
              <a:t>Edge weight = Combined Score</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nvSpPr>
        <p:spPr>
          <a:xfrm>
            <a:off x="297325" y="2310750"/>
            <a:ext cx="4508400" cy="522000"/>
          </a:xfrm>
          <a:prstGeom prst="rect">
            <a:avLst/>
          </a:prstGeom>
          <a:noFill/>
          <a:ln>
            <a:noFill/>
          </a:ln>
          <a:effectLst>
            <a:outerShdw blurRad="57150" rotWithShape="0" algn="bl">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FFFFFF"/>
                </a:solidFill>
                <a:latin typeface="Roboto"/>
                <a:ea typeface="Roboto"/>
                <a:cs typeface="Roboto"/>
                <a:sym typeface="Roboto"/>
              </a:rPr>
              <a:t>4 / App</a:t>
            </a:r>
            <a:endParaRPr sz="1800">
              <a:solidFill>
                <a:srgbClr val="FFFFFF"/>
              </a:solidFill>
              <a:latin typeface="Roboto Thin"/>
              <a:ea typeface="Roboto Thin"/>
              <a:cs typeface="Roboto Thin"/>
              <a:sym typeface="Roboto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2"/>
          <p:cNvPicPr preferRelativeResize="0"/>
          <p:nvPr/>
        </p:nvPicPr>
        <p:blipFill>
          <a:blip r:embed="rId3">
            <a:alphaModFix/>
          </a:blip>
          <a:stretch>
            <a:fillRect/>
          </a:stretch>
        </p:blipFill>
        <p:spPr>
          <a:xfrm>
            <a:off x="1063125" y="547150"/>
            <a:ext cx="7198550" cy="4049201"/>
          </a:xfrm>
          <a:prstGeom prst="rect">
            <a:avLst/>
          </a:prstGeom>
          <a:noFill/>
          <a:ln>
            <a:noFill/>
          </a:ln>
        </p:spPr>
      </p:pic>
      <p:sp>
        <p:nvSpPr>
          <p:cNvPr id="268" name="Google Shape;268;p32"/>
          <p:cNvSpPr txBox="1"/>
          <p:nvPr/>
        </p:nvSpPr>
        <p:spPr>
          <a:xfrm>
            <a:off x="223300" y="178150"/>
            <a:ext cx="31287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App</a:t>
            </a:r>
            <a:r>
              <a:rPr lang="en" sz="1800">
                <a:solidFill>
                  <a:srgbClr val="434343"/>
                </a:solidFill>
                <a:latin typeface="Roboto"/>
                <a:ea typeface="Roboto"/>
                <a:cs typeface="Roboto"/>
                <a:sym typeface="Roboto"/>
              </a:rPr>
              <a:t> </a:t>
            </a:r>
            <a:r>
              <a:rPr lang="en" sz="1800">
                <a:solidFill>
                  <a:srgbClr val="999999"/>
                </a:solidFill>
                <a:latin typeface="Roboto Light"/>
                <a:ea typeface="Roboto Light"/>
                <a:cs typeface="Roboto Light"/>
                <a:sym typeface="Roboto Light"/>
              </a:rPr>
              <a:t>/ Interface</a:t>
            </a:r>
            <a:endParaRPr sz="1800">
              <a:solidFill>
                <a:srgbClr val="999999"/>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3" title="Pathaway.720.mp4">
            <a:hlinkClick r:id="rId3"/>
          </p:cNvPr>
          <p:cNvPicPr preferRelativeResize="0"/>
          <p:nvPr/>
        </p:nvPicPr>
        <p:blipFill>
          <a:blip r:embed="rId4">
            <a:alphaModFix/>
          </a:blip>
          <a:stretch>
            <a:fillRect/>
          </a:stretch>
        </p:blipFill>
        <p:spPr>
          <a:xfrm>
            <a:off x="1726650" y="94850"/>
            <a:ext cx="6225226" cy="4668925"/>
          </a:xfrm>
          <a:prstGeom prst="rect">
            <a:avLst/>
          </a:prstGeom>
          <a:noFill/>
          <a:ln>
            <a:noFill/>
          </a:ln>
        </p:spPr>
      </p:pic>
      <p:sp>
        <p:nvSpPr>
          <p:cNvPr id="274" name="Google Shape;274;p33"/>
          <p:cNvSpPr txBox="1"/>
          <p:nvPr/>
        </p:nvSpPr>
        <p:spPr>
          <a:xfrm>
            <a:off x="223300" y="178150"/>
            <a:ext cx="31287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App </a:t>
            </a:r>
            <a:r>
              <a:rPr lang="en" sz="1800">
                <a:solidFill>
                  <a:srgbClr val="999999"/>
                </a:solidFill>
                <a:latin typeface="Roboto Light"/>
                <a:ea typeface="Roboto Light"/>
                <a:cs typeface="Roboto Light"/>
                <a:sym typeface="Roboto Light"/>
              </a:rPr>
              <a:t>/ Video</a:t>
            </a:r>
            <a:endParaRPr sz="1800">
              <a:solidFill>
                <a:srgbClr val="999999"/>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nvSpPr>
        <p:spPr>
          <a:xfrm>
            <a:off x="291650" y="2310750"/>
            <a:ext cx="45084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FFFFFF"/>
                </a:solidFill>
                <a:latin typeface="Roboto"/>
                <a:ea typeface="Roboto"/>
                <a:cs typeface="Roboto"/>
                <a:sym typeface="Roboto"/>
              </a:rPr>
              <a:t>1</a:t>
            </a:r>
            <a:r>
              <a:rPr lang="en" sz="1800">
                <a:solidFill>
                  <a:srgbClr val="FFFFFF"/>
                </a:solidFill>
                <a:latin typeface="Roboto"/>
                <a:ea typeface="Roboto"/>
                <a:cs typeface="Roboto"/>
                <a:sym typeface="Roboto"/>
              </a:rPr>
              <a:t> / Concept</a:t>
            </a:r>
            <a:endParaRPr sz="1800">
              <a:solidFill>
                <a:srgbClr val="FFFFFF"/>
              </a:solidFill>
              <a:latin typeface="Roboto Thin"/>
              <a:ea typeface="Roboto Thin"/>
              <a:cs typeface="Roboto Thin"/>
              <a:sym typeface="Roboto Th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nvSpPr>
        <p:spPr>
          <a:xfrm>
            <a:off x="738250" y="1460825"/>
            <a:ext cx="7212900" cy="1908600"/>
          </a:xfrm>
          <a:prstGeom prst="rect">
            <a:avLst/>
          </a:prstGeom>
          <a:solidFill>
            <a:schemeClr val="lt1"/>
          </a:solidFill>
          <a:ln>
            <a:noFill/>
          </a:ln>
          <a:effectLst>
            <a:outerShdw blurRad="57150" rotWithShape="0" algn="bl" dir="2040000" dist="19050">
              <a:srgbClr val="000000">
                <a:alpha val="50000"/>
              </a:srgbClr>
            </a:outerShdw>
          </a:effectLst>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rgbClr val="999999"/>
                </a:solidFill>
                <a:latin typeface="Roboto"/>
                <a:ea typeface="Roboto"/>
                <a:cs typeface="Roboto"/>
                <a:sym typeface="Roboto"/>
              </a:rPr>
              <a:t>The city of Melbourne experiences extreme heat during the summer season, and due to its low-density infrastructure, private cars are a common mode of transportation. </a:t>
            </a:r>
            <a:endParaRPr>
              <a:solidFill>
                <a:srgbClr val="999999"/>
              </a:solidFill>
              <a:latin typeface="Roboto"/>
              <a:ea typeface="Roboto"/>
              <a:cs typeface="Roboto"/>
              <a:sym typeface="Roboto"/>
            </a:endParaRPr>
          </a:p>
          <a:p>
            <a:pPr indent="0" lvl="0" marL="0" rtl="0" algn="just">
              <a:spcBef>
                <a:spcPts val="0"/>
              </a:spcBef>
              <a:spcAft>
                <a:spcPts val="0"/>
              </a:spcAft>
              <a:buNone/>
            </a:pPr>
            <a:r>
              <a:t/>
            </a:r>
            <a:endParaRPr>
              <a:solidFill>
                <a:srgbClr val="999999"/>
              </a:solidFill>
              <a:latin typeface="Roboto"/>
              <a:ea typeface="Roboto"/>
              <a:cs typeface="Roboto"/>
              <a:sym typeface="Roboto"/>
            </a:endParaRPr>
          </a:p>
          <a:p>
            <a:pPr indent="0" lvl="0" marL="0" rtl="0" algn="just">
              <a:spcBef>
                <a:spcPts val="0"/>
              </a:spcBef>
              <a:spcAft>
                <a:spcPts val="0"/>
              </a:spcAft>
              <a:buNone/>
            </a:pPr>
            <a:r>
              <a:t/>
            </a:r>
            <a:endParaRPr>
              <a:solidFill>
                <a:srgbClr val="999999"/>
              </a:solidFill>
              <a:latin typeface="Roboto"/>
              <a:ea typeface="Roboto"/>
              <a:cs typeface="Roboto"/>
              <a:sym typeface="Roboto"/>
            </a:endParaRPr>
          </a:p>
          <a:p>
            <a:pPr indent="0" lvl="0" marL="0" rtl="0" algn="just">
              <a:spcBef>
                <a:spcPts val="0"/>
              </a:spcBef>
              <a:spcAft>
                <a:spcPts val="0"/>
              </a:spcAft>
              <a:buNone/>
            </a:pPr>
            <a:r>
              <a:rPr lang="en">
                <a:solidFill>
                  <a:srgbClr val="999999"/>
                </a:solidFill>
                <a:latin typeface="Roboto"/>
                <a:ea typeface="Roboto"/>
                <a:cs typeface="Roboto"/>
                <a:sym typeface="Roboto"/>
              </a:rPr>
              <a:t>There is a need to provide safer and more sustainable transportation options that are not reliant on cars, particularly during the summer months. However, the high temperatures make it challenging for pedestrians, as they require shaded paths to avoid the harsh sun.</a:t>
            </a:r>
            <a:endParaRPr>
              <a:solidFill>
                <a:srgbClr val="999999"/>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83" name="Google Shape;83;p17"/>
          <p:cNvSpPr txBox="1"/>
          <p:nvPr/>
        </p:nvSpPr>
        <p:spPr>
          <a:xfrm>
            <a:off x="223300" y="178150"/>
            <a:ext cx="47256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Concept</a:t>
            </a:r>
            <a:r>
              <a:rPr lang="en" sz="1800">
                <a:solidFill>
                  <a:srgbClr val="434343"/>
                </a:solidFill>
                <a:latin typeface="Roboto"/>
                <a:ea typeface="Roboto"/>
                <a:cs typeface="Roboto"/>
                <a:sym typeface="Roboto"/>
              </a:rPr>
              <a:t> </a:t>
            </a:r>
            <a:r>
              <a:rPr lang="en" sz="1800">
                <a:solidFill>
                  <a:srgbClr val="999999"/>
                </a:solidFill>
                <a:latin typeface="Roboto Light"/>
                <a:ea typeface="Roboto Light"/>
                <a:cs typeface="Roboto Light"/>
                <a:sym typeface="Roboto Light"/>
              </a:rPr>
              <a:t>/ Problement </a:t>
            </a:r>
            <a:r>
              <a:rPr lang="en" sz="1800">
                <a:solidFill>
                  <a:srgbClr val="999999"/>
                </a:solidFill>
                <a:latin typeface="Roboto Light"/>
                <a:ea typeface="Roboto Light"/>
                <a:cs typeface="Roboto Light"/>
                <a:sym typeface="Roboto Light"/>
              </a:rPr>
              <a:t>Statement</a:t>
            </a:r>
            <a:endParaRPr sz="1800">
              <a:solidFill>
                <a:srgbClr val="999999"/>
              </a:solidFill>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732550" y="1620300"/>
            <a:ext cx="7212900" cy="1143600"/>
          </a:xfrm>
          <a:prstGeom prst="rect">
            <a:avLst/>
          </a:prstGeom>
          <a:solidFill>
            <a:schemeClr val="lt1"/>
          </a:solidFill>
          <a:ln>
            <a:noFill/>
          </a:ln>
          <a:effectLst>
            <a:outerShdw blurRad="57150" rotWithShape="0" algn="bl" dir="2040000" dist="19050">
              <a:srgbClr val="000000">
                <a:alpha val="50000"/>
              </a:srgbClr>
            </a:outerShdw>
          </a:effectLst>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None/>
            </a:pPr>
            <a:r>
              <a:rPr lang="en">
                <a:solidFill>
                  <a:srgbClr val="999999"/>
                </a:solidFill>
                <a:latin typeface="Roboto"/>
                <a:ea typeface="Roboto"/>
                <a:cs typeface="Roboto"/>
                <a:sym typeface="Roboto"/>
              </a:rPr>
              <a:t>To address the transportation </a:t>
            </a:r>
            <a:r>
              <a:rPr lang="en">
                <a:solidFill>
                  <a:srgbClr val="999999"/>
                </a:solidFill>
                <a:latin typeface="Roboto"/>
                <a:ea typeface="Roboto"/>
                <a:cs typeface="Roboto"/>
                <a:sym typeface="Roboto"/>
              </a:rPr>
              <a:t>issues</a:t>
            </a:r>
            <a:r>
              <a:rPr lang="en">
                <a:solidFill>
                  <a:srgbClr val="999999"/>
                </a:solidFill>
                <a:latin typeface="Roboto"/>
                <a:ea typeface="Roboto"/>
                <a:cs typeface="Roboto"/>
                <a:sym typeface="Roboto"/>
              </a:rPr>
              <a:t> in Melbourne, we propose an application that identifies the shortest shaded pathway for commuters. The app's primary objective is to encourage the use of non-car transportation modes while providing a comfortable and safer commuting experience, especially during the hot weather seasons</a:t>
            </a:r>
            <a:endParaRPr>
              <a:solidFill>
                <a:srgbClr val="999999"/>
              </a:solidFill>
              <a:latin typeface="Roboto"/>
              <a:ea typeface="Roboto"/>
              <a:cs typeface="Roboto"/>
              <a:sym typeface="Roboto"/>
            </a:endParaRPr>
          </a:p>
        </p:txBody>
      </p:sp>
      <p:sp>
        <p:nvSpPr>
          <p:cNvPr id="89" name="Google Shape;89;p18"/>
          <p:cNvSpPr txBox="1"/>
          <p:nvPr/>
        </p:nvSpPr>
        <p:spPr>
          <a:xfrm>
            <a:off x="223300" y="178150"/>
            <a:ext cx="37935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Concept </a:t>
            </a:r>
            <a:r>
              <a:rPr lang="en" sz="1800">
                <a:solidFill>
                  <a:srgbClr val="999999"/>
                </a:solidFill>
                <a:latin typeface="Roboto Light"/>
                <a:ea typeface="Roboto Light"/>
                <a:cs typeface="Roboto Light"/>
                <a:sym typeface="Roboto Light"/>
              </a:rPr>
              <a:t>/ Proposal</a:t>
            </a:r>
            <a:endParaRPr sz="1800">
              <a:solidFill>
                <a:srgbClr val="999999"/>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cxnSp>
        <p:nvCxnSpPr>
          <p:cNvPr id="94" name="Google Shape;94;p19"/>
          <p:cNvCxnSpPr/>
          <p:nvPr/>
        </p:nvCxnSpPr>
        <p:spPr>
          <a:xfrm>
            <a:off x="7282450" y="4041175"/>
            <a:ext cx="897900" cy="0"/>
          </a:xfrm>
          <a:prstGeom prst="straightConnector1">
            <a:avLst/>
          </a:prstGeom>
          <a:noFill/>
          <a:ln cap="flat" cmpd="sng" w="38100">
            <a:solidFill>
              <a:srgbClr val="B7B7B7"/>
            </a:solidFill>
            <a:prstDash val="solid"/>
            <a:round/>
            <a:headEnd len="med" w="med" type="none"/>
            <a:tailEnd len="med" w="med" type="none"/>
          </a:ln>
        </p:spPr>
      </p:cxnSp>
      <p:cxnSp>
        <p:nvCxnSpPr>
          <p:cNvPr id="95" name="Google Shape;95;p19"/>
          <p:cNvCxnSpPr/>
          <p:nvPr/>
        </p:nvCxnSpPr>
        <p:spPr>
          <a:xfrm>
            <a:off x="7282450" y="3405250"/>
            <a:ext cx="897900" cy="0"/>
          </a:xfrm>
          <a:prstGeom prst="straightConnector1">
            <a:avLst/>
          </a:prstGeom>
          <a:noFill/>
          <a:ln cap="flat" cmpd="sng" w="38100">
            <a:solidFill>
              <a:srgbClr val="B7B7B7"/>
            </a:solidFill>
            <a:prstDash val="solid"/>
            <a:round/>
            <a:headEnd len="med" w="med" type="none"/>
            <a:tailEnd len="med" w="med" type="none"/>
          </a:ln>
        </p:spPr>
      </p:cxnSp>
      <p:sp>
        <p:nvSpPr>
          <p:cNvPr id="96" name="Google Shape;96;p19"/>
          <p:cNvSpPr/>
          <p:nvPr/>
        </p:nvSpPr>
        <p:spPr>
          <a:xfrm>
            <a:off x="4916863" y="2108275"/>
            <a:ext cx="1133100" cy="647950"/>
          </a:xfrm>
          <a:prstGeom prst="flowChart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9"/>
          <p:cNvPicPr preferRelativeResize="0"/>
          <p:nvPr/>
        </p:nvPicPr>
        <p:blipFill>
          <a:blip r:embed="rId3">
            <a:alphaModFix/>
          </a:blip>
          <a:stretch>
            <a:fillRect/>
          </a:stretch>
        </p:blipFill>
        <p:spPr>
          <a:xfrm>
            <a:off x="445075" y="3347394"/>
            <a:ext cx="1031000" cy="115700"/>
          </a:xfrm>
          <a:prstGeom prst="rect">
            <a:avLst/>
          </a:prstGeom>
          <a:noFill/>
          <a:ln>
            <a:noFill/>
          </a:ln>
        </p:spPr>
      </p:pic>
      <p:pic>
        <p:nvPicPr>
          <p:cNvPr id="98" name="Google Shape;98;p19"/>
          <p:cNvPicPr preferRelativeResize="0"/>
          <p:nvPr/>
        </p:nvPicPr>
        <p:blipFill rotWithShape="1">
          <a:blip r:embed="rId4">
            <a:alphaModFix/>
          </a:blip>
          <a:srcRect b="25019" l="24679" r="49279" t="26142"/>
          <a:stretch/>
        </p:blipFill>
        <p:spPr>
          <a:xfrm>
            <a:off x="5246225" y="2264350"/>
            <a:ext cx="476700" cy="447000"/>
          </a:xfrm>
          <a:prstGeom prst="rect">
            <a:avLst/>
          </a:prstGeom>
          <a:noFill/>
          <a:ln>
            <a:noFill/>
          </a:ln>
        </p:spPr>
      </p:pic>
      <p:pic>
        <p:nvPicPr>
          <p:cNvPr id="99" name="Google Shape;99;p19"/>
          <p:cNvPicPr preferRelativeResize="0"/>
          <p:nvPr/>
        </p:nvPicPr>
        <p:blipFill rotWithShape="1">
          <a:blip r:embed="rId5">
            <a:alphaModFix/>
          </a:blip>
          <a:srcRect b="27416" l="13523" r="13531" t="8452"/>
          <a:stretch/>
        </p:blipFill>
        <p:spPr>
          <a:xfrm>
            <a:off x="636500" y="1426850"/>
            <a:ext cx="837324" cy="736176"/>
          </a:xfrm>
          <a:prstGeom prst="rect">
            <a:avLst/>
          </a:prstGeom>
          <a:noFill/>
          <a:ln>
            <a:noFill/>
          </a:ln>
        </p:spPr>
      </p:pic>
      <p:sp>
        <p:nvSpPr>
          <p:cNvPr id="100" name="Google Shape;100;p19"/>
          <p:cNvSpPr txBox="1"/>
          <p:nvPr/>
        </p:nvSpPr>
        <p:spPr>
          <a:xfrm>
            <a:off x="2694075" y="1312975"/>
            <a:ext cx="11331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Street Network</a:t>
            </a:r>
            <a:endParaRPr sz="800">
              <a:solidFill>
                <a:srgbClr val="FFFFFF"/>
              </a:solidFill>
              <a:latin typeface="Roboto"/>
              <a:ea typeface="Roboto"/>
              <a:cs typeface="Roboto"/>
              <a:sym typeface="Roboto"/>
            </a:endParaRPr>
          </a:p>
        </p:txBody>
      </p:sp>
      <p:sp>
        <p:nvSpPr>
          <p:cNvPr id="101" name="Google Shape;101;p19"/>
          <p:cNvSpPr txBox="1"/>
          <p:nvPr/>
        </p:nvSpPr>
        <p:spPr>
          <a:xfrm>
            <a:off x="2675625" y="1956550"/>
            <a:ext cx="11514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rgbClr val="FFFFFF"/>
                </a:solidFill>
                <a:latin typeface="Roboto"/>
                <a:ea typeface="Roboto"/>
                <a:cs typeface="Roboto"/>
                <a:sym typeface="Roboto"/>
              </a:rPr>
              <a:t>Building Geometry</a:t>
            </a:r>
            <a:endParaRPr sz="800">
              <a:latin typeface="Roboto"/>
              <a:ea typeface="Roboto"/>
              <a:cs typeface="Roboto"/>
              <a:sym typeface="Roboto"/>
            </a:endParaRPr>
          </a:p>
        </p:txBody>
      </p:sp>
      <p:sp>
        <p:nvSpPr>
          <p:cNvPr id="102" name="Google Shape;102;p19"/>
          <p:cNvSpPr txBox="1"/>
          <p:nvPr/>
        </p:nvSpPr>
        <p:spPr>
          <a:xfrm>
            <a:off x="2694075" y="2600125"/>
            <a:ext cx="11331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rgbClr val="FFFFFF"/>
                </a:solidFill>
                <a:latin typeface="Roboto"/>
                <a:ea typeface="Roboto"/>
                <a:cs typeface="Roboto"/>
                <a:sym typeface="Roboto"/>
              </a:rPr>
              <a:t>Tree Canopy</a:t>
            </a:r>
            <a:endParaRPr sz="800">
              <a:solidFill>
                <a:srgbClr val="FFFFFF"/>
              </a:solidFill>
              <a:latin typeface="Roboto"/>
              <a:ea typeface="Roboto"/>
              <a:cs typeface="Roboto"/>
              <a:sym typeface="Roboto"/>
            </a:endParaRPr>
          </a:p>
        </p:txBody>
      </p:sp>
      <p:sp>
        <p:nvSpPr>
          <p:cNvPr id="103" name="Google Shape;103;p19"/>
          <p:cNvSpPr txBox="1"/>
          <p:nvPr/>
        </p:nvSpPr>
        <p:spPr>
          <a:xfrm>
            <a:off x="2694075" y="3243700"/>
            <a:ext cx="11331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rgbClr val="FFFFFF"/>
                </a:solidFill>
                <a:latin typeface="Roboto"/>
                <a:ea typeface="Roboto"/>
                <a:cs typeface="Roboto"/>
                <a:sym typeface="Roboto"/>
              </a:rPr>
              <a:t>Drinking Water</a:t>
            </a:r>
            <a:endParaRPr sz="800">
              <a:solidFill>
                <a:srgbClr val="FFFFFF"/>
              </a:solidFill>
              <a:latin typeface="Roboto"/>
              <a:ea typeface="Roboto"/>
              <a:cs typeface="Roboto"/>
              <a:sym typeface="Roboto"/>
            </a:endParaRPr>
          </a:p>
        </p:txBody>
      </p:sp>
      <p:sp>
        <p:nvSpPr>
          <p:cNvPr id="104" name="Google Shape;104;p19"/>
          <p:cNvSpPr txBox="1"/>
          <p:nvPr/>
        </p:nvSpPr>
        <p:spPr>
          <a:xfrm>
            <a:off x="2694075" y="3887275"/>
            <a:ext cx="11331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rgbClr val="FFFFFF"/>
                </a:solidFill>
                <a:latin typeface="Roboto"/>
                <a:ea typeface="Roboto"/>
                <a:cs typeface="Roboto"/>
                <a:sym typeface="Roboto"/>
              </a:rPr>
              <a:t>Footpath </a:t>
            </a:r>
            <a:r>
              <a:rPr lang="en" sz="800">
                <a:solidFill>
                  <a:srgbClr val="FFFFFF"/>
                </a:solidFill>
                <a:latin typeface="Roboto"/>
                <a:ea typeface="Roboto"/>
                <a:cs typeface="Roboto"/>
                <a:sym typeface="Roboto"/>
              </a:rPr>
              <a:t>Steepness</a:t>
            </a:r>
            <a:endParaRPr sz="800">
              <a:solidFill>
                <a:srgbClr val="FFFFFF"/>
              </a:solidFill>
              <a:latin typeface="Roboto"/>
              <a:ea typeface="Roboto"/>
              <a:cs typeface="Roboto"/>
              <a:sym typeface="Roboto"/>
            </a:endParaRPr>
          </a:p>
        </p:txBody>
      </p:sp>
      <p:grpSp>
        <p:nvGrpSpPr>
          <p:cNvPr id="105" name="Google Shape;105;p19"/>
          <p:cNvGrpSpPr/>
          <p:nvPr/>
        </p:nvGrpSpPr>
        <p:grpSpPr>
          <a:xfrm>
            <a:off x="1529664" y="1496450"/>
            <a:ext cx="1151452" cy="2544725"/>
            <a:chOff x="1609125" y="1496450"/>
            <a:chExt cx="1317150" cy="2544725"/>
          </a:xfrm>
        </p:grpSpPr>
        <p:cxnSp>
          <p:nvCxnSpPr>
            <p:cNvPr id="106" name="Google Shape;106;p19"/>
            <p:cNvCxnSpPr/>
            <p:nvPr/>
          </p:nvCxnSpPr>
          <p:spPr>
            <a:xfrm flipH="1" rot="10800000">
              <a:off x="1622050" y="1496450"/>
              <a:ext cx="1291500" cy="306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7" name="Google Shape;107;p19"/>
            <p:cNvCxnSpPr/>
            <p:nvPr/>
          </p:nvCxnSpPr>
          <p:spPr>
            <a:xfrm>
              <a:off x="1627600" y="1806000"/>
              <a:ext cx="1278000" cy="3384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8" name="Google Shape;108;p19"/>
            <p:cNvCxnSpPr/>
            <p:nvPr/>
          </p:nvCxnSpPr>
          <p:spPr>
            <a:xfrm flipH="1" rot="10800000">
              <a:off x="1611950" y="2756725"/>
              <a:ext cx="1314000" cy="651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9" name="Google Shape;109;p19"/>
            <p:cNvCxnSpPr/>
            <p:nvPr/>
          </p:nvCxnSpPr>
          <p:spPr>
            <a:xfrm>
              <a:off x="1609125" y="3405244"/>
              <a:ext cx="1304400" cy="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19"/>
            <p:cNvCxnSpPr/>
            <p:nvPr/>
          </p:nvCxnSpPr>
          <p:spPr>
            <a:xfrm>
              <a:off x="1628475" y="3410575"/>
              <a:ext cx="1297800" cy="630600"/>
            </a:xfrm>
            <a:prstGeom prst="bentConnector3">
              <a:avLst>
                <a:gd fmla="val 50000" name="adj1"/>
              </a:avLst>
            </a:prstGeom>
            <a:noFill/>
            <a:ln cap="flat" cmpd="sng" w="9525">
              <a:solidFill>
                <a:schemeClr val="dk2"/>
              </a:solidFill>
              <a:prstDash val="solid"/>
              <a:round/>
              <a:headEnd len="med" w="med" type="none"/>
              <a:tailEnd len="med" w="med" type="none"/>
            </a:ln>
          </p:spPr>
        </p:cxnSp>
      </p:grpSp>
      <p:grpSp>
        <p:nvGrpSpPr>
          <p:cNvPr id="111" name="Google Shape;111;p19"/>
          <p:cNvGrpSpPr/>
          <p:nvPr/>
        </p:nvGrpSpPr>
        <p:grpSpPr>
          <a:xfrm rot="10800000">
            <a:off x="3827246" y="2108275"/>
            <a:ext cx="1093513" cy="647950"/>
            <a:chOff x="5197725" y="1996325"/>
            <a:chExt cx="1291500" cy="647950"/>
          </a:xfrm>
        </p:grpSpPr>
        <p:cxnSp>
          <p:nvCxnSpPr>
            <p:cNvPr id="112" name="Google Shape;112;p19"/>
            <p:cNvCxnSpPr/>
            <p:nvPr/>
          </p:nvCxnSpPr>
          <p:spPr>
            <a:xfrm flipH="1" rot="10800000">
              <a:off x="5197725" y="1996325"/>
              <a:ext cx="1291500" cy="306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13" name="Google Shape;113;p19"/>
            <p:cNvCxnSpPr/>
            <p:nvPr/>
          </p:nvCxnSpPr>
          <p:spPr>
            <a:xfrm>
              <a:off x="5203275" y="2305875"/>
              <a:ext cx="1278000" cy="338400"/>
            </a:xfrm>
            <a:prstGeom prst="bentConnector3">
              <a:avLst>
                <a:gd fmla="val 50000" name="adj1"/>
              </a:avLst>
            </a:prstGeom>
            <a:noFill/>
            <a:ln cap="flat" cmpd="sng" w="9525">
              <a:solidFill>
                <a:schemeClr val="dk2"/>
              </a:solidFill>
              <a:prstDash val="solid"/>
              <a:round/>
              <a:headEnd len="med" w="med" type="none"/>
              <a:tailEnd len="med" w="med" type="none"/>
            </a:ln>
          </p:spPr>
        </p:cxnSp>
      </p:grpSp>
      <p:sp>
        <p:nvSpPr>
          <p:cNvPr id="114" name="Google Shape;114;p19"/>
          <p:cNvSpPr txBox="1"/>
          <p:nvPr/>
        </p:nvSpPr>
        <p:spPr>
          <a:xfrm>
            <a:off x="4920063" y="1298700"/>
            <a:ext cx="1133100" cy="3387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rgbClr val="666666"/>
                </a:solidFill>
                <a:latin typeface="Roboto"/>
                <a:ea typeface="Roboto"/>
                <a:cs typeface="Roboto"/>
                <a:sym typeface="Roboto"/>
              </a:rPr>
              <a:t>Edges  </a:t>
            </a:r>
            <a:endParaRPr sz="800">
              <a:solidFill>
                <a:srgbClr val="666666"/>
              </a:solidFill>
              <a:latin typeface="Roboto"/>
              <a:ea typeface="Roboto"/>
              <a:cs typeface="Roboto"/>
              <a:sym typeface="Roboto"/>
            </a:endParaRPr>
          </a:p>
        </p:txBody>
      </p:sp>
      <p:sp>
        <p:nvSpPr>
          <p:cNvPr id="115" name="Google Shape;115;p19"/>
          <p:cNvSpPr txBox="1"/>
          <p:nvPr/>
        </p:nvSpPr>
        <p:spPr>
          <a:xfrm>
            <a:off x="2694075" y="820375"/>
            <a:ext cx="115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rgbClr val="999999"/>
                </a:solidFill>
                <a:latin typeface="Roboto"/>
                <a:ea typeface="Roboto"/>
                <a:cs typeface="Roboto"/>
                <a:sym typeface="Roboto"/>
              </a:rPr>
              <a:t>Data</a:t>
            </a:r>
            <a:endParaRPr sz="1000" u="sng">
              <a:solidFill>
                <a:srgbClr val="999999"/>
              </a:solidFill>
              <a:latin typeface="Roboto"/>
              <a:ea typeface="Roboto"/>
              <a:cs typeface="Roboto"/>
              <a:sym typeface="Roboto"/>
            </a:endParaRPr>
          </a:p>
          <a:p>
            <a:pPr indent="0" lvl="0" marL="0" rtl="0" algn="ctr">
              <a:spcBef>
                <a:spcPts val="0"/>
              </a:spcBef>
              <a:spcAft>
                <a:spcPts val="0"/>
              </a:spcAft>
              <a:buNone/>
            </a:pPr>
            <a:r>
              <a:t/>
            </a:r>
            <a:endParaRPr sz="1000">
              <a:solidFill>
                <a:srgbClr val="999999"/>
              </a:solidFill>
              <a:latin typeface="Roboto"/>
              <a:ea typeface="Roboto"/>
              <a:cs typeface="Roboto"/>
              <a:sym typeface="Roboto"/>
            </a:endParaRPr>
          </a:p>
        </p:txBody>
      </p:sp>
      <p:sp>
        <p:nvSpPr>
          <p:cNvPr id="116" name="Google Shape;116;p19"/>
          <p:cNvSpPr txBox="1"/>
          <p:nvPr/>
        </p:nvSpPr>
        <p:spPr>
          <a:xfrm>
            <a:off x="479463" y="820375"/>
            <a:ext cx="1151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u="sng">
                <a:solidFill>
                  <a:srgbClr val="999999"/>
                </a:solidFill>
                <a:latin typeface="Roboto"/>
                <a:ea typeface="Roboto"/>
                <a:cs typeface="Roboto"/>
                <a:sym typeface="Roboto"/>
              </a:rPr>
              <a:t>Source</a:t>
            </a:r>
            <a:endParaRPr sz="1000" u="sng">
              <a:solidFill>
                <a:srgbClr val="999999"/>
              </a:solidFill>
              <a:latin typeface="Roboto"/>
              <a:ea typeface="Roboto"/>
              <a:cs typeface="Roboto"/>
              <a:sym typeface="Roboto"/>
            </a:endParaRPr>
          </a:p>
          <a:p>
            <a:pPr indent="0" lvl="0" marL="0" rtl="0" algn="ctr">
              <a:spcBef>
                <a:spcPts val="0"/>
              </a:spcBef>
              <a:spcAft>
                <a:spcPts val="0"/>
              </a:spcAft>
              <a:buNone/>
            </a:pPr>
            <a:r>
              <a:t/>
            </a:r>
            <a:endParaRPr sz="1000">
              <a:solidFill>
                <a:srgbClr val="999999"/>
              </a:solidFill>
              <a:latin typeface="Roboto"/>
              <a:ea typeface="Roboto"/>
              <a:cs typeface="Roboto"/>
              <a:sym typeface="Roboto"/>
            </a:endParaRPr>
          </a:p>
        </p:txBody>
      </p:sp>
      <p:sp>
        <p:nvSpPr>
          <p:cNvPr id="117" name="Google Shape;117;p19"/>
          <p:cNvSpPr/>
          <p:nvPr/>
        </p:nvSpPr>
        <p:spPr>
          <a:xfrm>
            <a:off x="7743000" y="3357700"/>
            <a:ext cx="79800" cy="79800"/>
          </a:xfrm>
          <a:prstGeom prst="ellipse">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9"/>
          <p:cNvCxnSpPr/>
          <p:nvPr/>
        </p:nvCxnSpPr>
        <p:spPr>
          <a:xfrm>
            <a:off x="7282450" y="2432850"/>
            <a:ext cx="897900" cy="0"/>
          </a:xfrm>
          <a:prstGeom prst="straightConnector1">
            <a:avLst/>
          </a:prstGeom>
          <a:noFill/>
          <a:ln cap="flat" cmpd="sng" w="38100">
            <a:solidFill>
              <a:srgbClr val="B7B7B7"/>
            </a:solidFill>
            <a:prstDash val="solid"/>
            <a:round/>
            <a:headEnd len="med" w="med" type="none"/>
            <a:tailEnd len="med" w="med" type="none"/>
          </a:ln>
        </p:spPr>
      </p:cxnSp>
      <p:sp>
        <p:nvSpPr>
          <p:cNvPr id="119" name="Google Shape;119;p19"/>
          <p:cNvSpPr/>
          <p:nvPr/>
        </p:nvSpPr>
        <p:spPr>
          <a:xfrm>
            <a:off x="7895400" y="2392350"/>
            <a:ext cx="79800" cy="79800"/>
          </a:xfrm>
          <a:prstGeom prst="ellipse">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7590600" y="4001275"/>
            <a:ext cx="79800" cy="79800"/>
          </a:xfrm>
          <a:prstGeom prst="ellipse">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txBox="1"/>
          <p:nvPr/>
        </p:nvSpPr>
        <p:spPr>
          <a:xfrm>
            <a:off x="4916850" y="2053638"/>
            <a:ext cx="1133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rgbClr val="666666"/>
                </a:solidFill>
                <a:latin typeface="Roboto"/>
                <a:ea typeface="Roboto"/>
                <a:cs typeface="Roboto"/>
                <a:sym typeface="Roboto"/>
              </a:rPr>
              <a:t>Sun Hours</a:t>
            </a:r>
            <a:endParaRPr sz="800">
              <a:solidFill>
                <a:srgbClr val="666666"/>
              </a:solidFill>
              <a:latin typeface="Roboto"/>
              <a:ea typeface="Roboto"/>
              <a:cs typeface="Roboto"/>
              <a:sym typeface="Roboto"/>
            </a:endParaRPr>
          </a:p>
        </p:txBody>
      </p:sp>
      <p:sp>
        <p:nvSpPr>
          <p:cNvPr id="122" name="Google Shape;122;p19"/>
          <p:cNvSpPr txBox="1"/>
          <p:nvPr/>
        </p:nvSpPr>
        <p:spPr>
          <a:xfrm>
            <a:off x="4916863" y="3229350"/>
            <a:ext cx="1133100" cy="3387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rgbClr val="666666"/>
                </a:solidFill>
                <a:latin typeface="Roboto"/>
                <a:ea typeface="Roboto"/>
                <a:cs typeface="Roboto"/>
                <a:sym typeface="Roboto"/>
              </a:rPr>
              <a:t>Distance &lt; 30 m</a:t>
            </a:r>
            <a:endParaRPr sz="800">
              <a:solidFill>
                <a:srgbClr val="666666"/>
              </a:solidFill>
              <a:latin typeface="Roboto"/>
              <a:ea typeface="Roboto"/>
              <a:cs typeface="Roboto"/>
              <a:sym typeface="Roboto"/>
            </a:endParaRPr>
          </a:p>
        </p:txBody>
      </p:sp>
      <p:cxnSp>
        <p:nvCxnSpPr>
          <p:cNvPr id="123" name="Google Shape;123;p19"/>
          <p:cNvCxnSpPr>
            <a:stCxn id="103" idx="3"/>
            <a:endCxn id="122" idx="1"/>
          </p:cNvCxnSpPr>
          <p:nvPr/>
        </p:nvCxnSpPr>
        <p:spPr>
          <a:xfrm>
            <a:off x="3827175" y="3397600"/>
            <a:ext cx="1089600" cy="1200"/>
          </a:xfrm>
          <a:prstGeom prst="straightConnector1">
            <a:avLst/>
          </a:prstGeom>
          <a:noFill/>
          <a:ln cap="flat" cmpd="sng" w="9525">
            <a:solidFill>
              <a:schemeClr val="dk2"/>
            </a:solidFill>
            <a:prstDash val="solid"/>
            <a:round/>
            <a:headEnd len="med" w="med" type="none"/>
            <a:tailEnd len="med" w="med" type="none"/>
          </a:ln>
        </p:spPr>
      </p:cxnSp>
      <p:sp>
        <p:nvSpPr>
          <p:cNvPr id="124" name="Google Shape;124;p19"/>
          <p:cNvSpPr txBox="1"/>
          <p:nvPr/>
        </p:nvSpPr>
        <p:spPr>
          <a:xfrm>
            <a:off x="4916863" y="3871825"/>
            <a:ext cx="1133100" cy="3387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rgbClr val="666666"/>
                </a:solidFill>
                <a:latin typeface="Roboto"/>
                <a:ea typeface="Roboto"/>
                <a:cs typeface="Roboto"/>
                <a:sym typeface="Roboto"/>
              </a:rPr>
              <a:t>Slope &gt;</a:t>
            </a:r>
            <a:r>
              <a:rPr lang="en" sz="1000">
                <a:solidFill>
                  <a:srgbClr val="666666"/>
                </a:solidFill>
                <a:latin typeface="Roboto"/>
                <a:ea typeface="Roboto"/>
                <a:cs typeface="Roboto"/>
                <a:sym typeface="Roboto"/>
              </a:rPr>
              <a:t> 1:25</a:t>
            </a:r>
            <a:endParaRPr sz="800">
              <a:solidFill>
                <a:srgbClr val="666666"/>
              </a:solidFill>
              <a:latin typeface="Roboto"/>
              <a:ea typeface="Roboto"/>
              <a:cs typeface="Roboto"/>
              <a:sym typeface="Roboto"/>
            </a:endParaRPr>
          </a:p>
        </p:txBody>
      </p:sp>
      <p:cxnSp>
        <p:nvCxnSpPr>
          <p:cNvPr id="125" name="Google Shape;125;p19"/>
          <p:cNvCxnSpPr>
            <a:stCxn id="104" idx="3"/>
            <a:endCxn id="124" idx="1"/>
          </p:cNvCxnSpPr>
          <p:nvPr/>
        </p:nvCxnSpPr>
        <p:spPr>
          <a:xfrm>
            <a:off x="3827175" y="4041175"/>
            <a:ext cx="1089600" cy="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19"/>
          <p:cNvSpPr/>
          <p:nvPr/>
        </p:nvSpPr>
        <p:spPr>
          <a:xfrm>
            <a:off x="7146050" y="1378250"/>
            <a:ext cx="1179300" cy="236400"/>
          </a:xfrm>
          <a:prstGeom prst="roundRect">
            <a:avLst>
              <a:gd fmla="val 16667" name="adj"/>
            </a:avLst>
          </a:prstGeom>
          <a:solidFill>
            <a:schemeClr val="lt1"/>
          </a:solidFill>
          <a:ln cap="flat" cmpd="sng" w="9525">
            <a:solidFill>
              <a:srgbClr val="CCCCCC"/>
            </a:solidFill>
            <a:prstDash val="solid"/>
            <a:round/>
            <a:headEnd len="sm" w="sm" type="none"/>
            <a:tailEnd len="sm" w="sm" type="none"/>
          </a:ln>
          <a:effectLst>
            <a:outerShdw blurRad="71438" rotWithShape="0" algn="bl" dir="2820000" dist="38100">
              <a:srgbClr val="000000">
                <a:alpha val="32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800">
              <a:solidFill>
                <a:srgbClr val="999999"/>
              </a:solidFill>
              <a:latin typeface="Roboto"/>
              <a:ea typeface="Roboto"/>
              <a:cs typeface="Roboto"/>
              <a:sym typeface="Roboto"/>
            </a:endParaRPr>
          </a:p>
        </p:txBody>
      </p:sp>
      <p:sp>
        <p:nvSpPr>
          <p:cNvPr id="127" name="Google Shape;127;p19"/>
          <p:cNvSpPr txBox="1"/>
          <p:nvPr/>
        </p:nvSpPr>
        <p:spPr>
          <a:xfrm>
            <a:off x="7146050" y="1342550"/>
            <a:ext cx="1031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800">
                <a:solidFill>
                  <a:srgbClr val="999999"/>
                </a:solidFill>
                <a:latin typeface="Roboto"/>
                <a:ea typeface="Roboto"/>
                <a:cs typeface="Roboto"/>
                <a:sym typeface="Roboto"/>
              </a:rPr>
              <a:t>Search Address…</a:t>
            </a:r>
            <a:endParaRPr sz="600">
              <a:solidFill>
                <a:srgbClr val="999999"/>
              </a:solidFill>
              <a:latin typeface="Roboto"/>
              <a:ea typeface="Roboto"/>
              <a:cs typeface="Roboto"/>
              <a:sym typeface="Roboto"/>
            </a:endParaRPr>
          </a:p>
        </p:txBody>
      </p:sp>
      <p:sp>
        <p:nvSpPr>
          <p:cNvPr id="128" name="Google Shape;128;p19"/>
          <p:cNvSpPr txBox="1"/>
          <p:nvPr/>
        </p:nvSpPr>
        <p:spPr>
          <a:xfrm>
            <a:off x="7169138" y="1990638"/>
            <a:ext cx="1133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rgbClr val="666666"/>
                </a:solidFill>
                <a:latin typeface="Roboto"/>
                <a:ea typeface="Roboto"/>
                <a:cs typeface="Roboto"/>
                <a:sym typeface="Roboto"/>
              </a:rPr>
              <a:t>Shade</a:t>
            </a:r>
            <a:endParaRPr sz="800">
              <a:solidFill>
                <a:srgbClr val="666666"/>
              </a:solidFill>
              <a:latin typeface="Roboto"/>
              <a:ea typeface="Roboto"/>
              <a:cs typeface="Roboto"/>
              <a:sym typeface="Roboto"/>
            </a:endParaRPr>
          </a:p>
        </p:txBody>
      </p:sp>
      <p:cxnSp>
        <p:nvCxnSpPr>
          <p:cNvPr id="129" name="Google Shape;129;p19"/>
          <p:cNvCxnSpPr/>
          <p:nvPr/>
        </p:nvCxnSpPr>
        <p:spPr>
          <a:xfrm>
            <a:off x="6053150" y="1468050"/>
            <a:ext cx="669000" cy="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19"/>
          <p:cNvSpPr txBox="1"/>
          <p:nvPr/>
        </p:nvSpPr>
        <p:spPr>
          <a:xfrm>
            <a:off x="4890213" y="820375"/>
            <a:ext cx="115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rgbClr val="999999"/>
                </a:solidFill>
                <a:latin typeface="Roboto"/>
                <a:ea typeface="Roboto"/>
                <a:cs typeface="Roboto"/>
                <a:sym typeface="Roboto"/>
              </a:rPr>
              <a:t>Edge’s Weights</a:t>
            </a:r>
            <a:endParaRPr sz="1000" u="sng">
              <a:solidFill>
                <a:srgbClr val="999999"/>
              </a:solidFill>
              <a:latin typeface="Roboto"/>
              <a:ea typeface="Roboto"/>
              <a:cs typeface="Roboto"/>
              <a:sym typeface="Roboto"/>
            </a:endParaRPr>
          </a:p>
          <a:p>
            <a:pPr indent="0" lvl="0" marL="0" rtl="0" algn="ctr">
              <a:spcBef>
                <a:spcPts val="0"/>
              </a:spcBef>
              <a:spcAft>
                <a:spcPts val="0"/>
              </a:spcAft>
              <a:buNone/>
            </a:pPr>
            <a:r>
              <a:t/>
            </a:r>
            <a:endParaRPr sz="1000">
              <a:solidFill>
                <a:srgbClr val="999999"/>
              </a:solidFill>
              <a:latin typeface="Roboto"/>
              <a:ea typeface="Roboto"/>
              <a:cs typeface="Roboto"/>
              <a:sym typeface="Roboto"/>
            </a:endParaRPr>
          </a:p>
        </p:txBody>
      </p:sp>
      <p:sp>
        <p:nvSpPr>
          <p:cNvPr id="131" name="Google Shape;131;p19"/>
          <p:cNvSpPr txBox="1"/>
          <p:nvPr/>
        </p:nvSpPr>
        <p:spPr>
          <a:xfrm>
            <a:off x="7015325" y="820375"/>
            <a:ext cx="129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rgbClr val="999999"/>
                </a:solidFill>
                <a:latin typeface="Roboto"/>
                <a:ea typeface="Roboto"/>
                <a:cs typeface="Roboto"/>
                <a:sym typeface="Roboto"/>
              </a:rPr>
              <a:t>User’s Preference</a:t>
            </a:r>
            <a:endParaRPr sz="1000" u="sng">
              <a:solidFill>
                <a:srgbClr val="999999"/>
              </a:solidFill>
              <a:latin typeface="Roboto"/>
              <a:ea typeface="Roboto"/>
              <a:cs typeface="Roboto"/>
              <a:sym typeface="Roboto"/>
            </a:endParaRPr>
          </a:p>
          <a:p>
            <a:pPr indent="0" lvl="0" marL="0" rtl="0" algn="ctr">
              <a:spcBef>
                <a:spcPts val="0"/>
              </a:spcBef>
              <a:spcAft>
                <a:spcPts val="0"/>
              </a:spcAft>
              <a:buNone/>
            </a:pPr>
            <a:r>
              <a:t/>
            </a:r>
            <a:endParaRPr sz="1000">
              <a:solidFill>
                <a:srgbClr val="999999"/>
              </a:solidFill>
              <a:latin typeface="Roboto"/>
              <a:ea typeface="Roboto"/>
              <a:cs typeface="Roboto"/>
              <a:sym typeface="Roboto"/>
            </a:endParaRPr>
          </a:p>
        </p:txBody>
      </p:sp>
      <p:sp>
        <p:nvSpPr>
          <p:cNvPr id="132" name="Google Shape;132;p19"/>
          <p:cNvSpPr txBox="1"/>
          <p:nvPr/>
        </p:nvSpPr>
        <p:spPr>
          <a:xfrm>
            <a:off x="7169138" y="2995950"/>
            <a:ext cx="1133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rgbClr val="666666"/>
                </a:solidFill>
                <a:latin typeface="Roboto"/>
                <a:ea typeface="Roboto"/>
                <a:cs typeface="Roboto"/>
                <a:sym typeface="Roboto"/>
              </a:rPr>
              <a:t>Water</a:t>
            </a:r>
            <a:endParaRPr sz="800">
              <a:solidFill>
                <a:srgbClr val="666666"/>
              </a:solidFill>
              <a:latin typeface="Roboto"/>
              <a:ea typeface="Roboto"/>
              <a:cs typeface="Roboto"/>
              <a:sym typeface="Roboto"/>
            </a:endParaRPr>
          </a:p>
        </p:txBody>
      </p:sp>
      <p:sp>
        <p:nvSpPr>
          <p:cNvPr id="133" name="Google Shape;133;p19"/>
          <p:cNvSpPr txBox="1"/>
          <p:nvPr/>
        </p:nvSpPr>
        <p:spPr>
          <a:xfrm>
            <a:off x="7169138" y="3632475"/>
            <a:ext cx="1133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rgbClr val="666666"/>
                </a:solidFill>
                <a:latin typeface="Roboto"/>
                <a:ea typeface="Roboto"/>
                <a:cs typeface="Roboto"/>
                <a:sym typeface="Roboto"/>
              </a:rPr>
              <a:t>Flat</a:t>
            </a:r>
            <a:endParaRPr sz="800">
              <a:solidFill>
                <a:srgbClr val="666666"/>
              </a:solidFill>
              <a:latin typeface="Roboto"/>
              <a:ea typeface="Roboto"/>
              <a:cs typeface="Roboto"/>
              <a:sym typeface="Roboto"/>
            </a:endParaRPr>
          </a:p>
        </p:txBody>
      </p:sp>
      <p:cxnSp>
        <p:nvCxnSpPr>
          <p:cNvPr id="134" name="Google Shape;134;p19"/>
          <p:cNvCxnSpPr/>
          <p:nvPr/>
        </p:nvCxnSpPr>
        <p:spPr>
          <a:xfrm>
            <a:off x="6053150" y="2472150"/>
            <a:ext cx="669000" cy="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19"/>
          <p:cNvCxnSpPr/>
          <p:nvPr/>
        </p:nvCxnSpPr>
        <p:spPr>
          <a:xfrm>
            <a:off x="6053150" y="3391050"/>
            <a:ext cx="669000" cy="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19"/>
          <p:cNvCxnSpPr/>
          <p:nvPr/>
        </p:nvCxnSpPr>
        <p:spPr>
          <a:xfrm>
            <a:off x="6053150" y="4041175"/>
            <a:ext cx="669000" cy="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p19"/>
          <p:cNvCxnSpPr>
            <a:stCxn id="100" idx="3"/>
            <a:endCxn id="114" idx="1"/>
          </p:cNvCxnSpPr>
          <p:nvPr/>
        </p:nvCxnSpPr>
        <p:spPr>
          <a:xfrm>
            <a:off x="3827175" y="1466875"/>
            <a:ext cx="1092900" cy="120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9"/>
          <p:cNvSpPr txBox="1"/>
          <p:nvPr/>
        </p:nvSpPr>
        <p:spPr>
          <a:xfrm>
            <a:off x="223300" y="178150"/>
            <a:ext cx="37935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Concept</a:t>
            </a:r>
            <a:r>
              <a:rPr lang="en" sz="1800">
                <a:solidFill>
                  <a:srgbClr val="434343"/>
                </a:solidFill>
                <a:latin typeface="Roboto"/>
                <a:ea typeface="Roboto"/>
                <a:cs typeface="Roboto"/>
                <a:sym typeface="Roboto"/>
              </a:rPr>
              <a:t> </a:t>
            </a:r>
            <a:r>
              <a:rPr lang="en" sz="1800">
                <a:solidFill>
                  <a:srgbClr val="999999"/>
                </a:solidFill>
                <a:latin typeface="Roboto Light"/>
                <a:ea typeface="Roboto Light"/>
                <a:cs typeface="Roboto Light"/>
                <a:sym typeface="Roboto Light"/>
              </a:rPr>
              <a:t>/ Methodology</a:t>
            </a:r>
            <a:endParaRPr sz="1800">
              <a:solidFill>
                <a:srgbClr val="999999"/>
              </a:solidFill>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nvSpPr>
        <p:spPr>
          <a:xfrm>
            <a:off x="291650" y="2310750"/>
            <a:ext cx="4508400" cy="522000"/>
          </a:xfrm>
          <a:prstGeom prst="rect">
            <a:avLst/>
          </a:prstGeom>
          <a:noFill/>
          <a:ln>
            <a:noFill/>
          </a:ln>
          <a:effectLst>
            <a:outerShdw blurRad="57150" rotWithShape="0" algn="bl">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FFFFFF"/>
                </a:solidFill>
                <a:latin typeface="Roboto"/>
                <a:ea typeface="Roboto"/>
                <a:cs typeface="Roboto"/>
                <a:sym typeface="Roboto"/>
              </a:rPr>
              <a:t>2</a:t>
            </a:r>
            <a:r>
              <a:rPr lang="en" sz="1800">
                <a:solidFill>
                  <a:srgbClr val="FFFFFF"/>
                </a:solidFill>
                <a:latin typeface="Roboto"/>
                <a:ea typeface="Roboto"/>
                <a:cs typeface="Roboto"/>
                <a:sym typeface="Roboto"/>
              </a:rPr>
              <a:t> / </a:t>
            </a:r>
            <a:r>
              <a:rPr lang="en" sz="1800">
                <a:solidFill>
                  <a:srgbClr val="FFFFFF"/>
                </a:solidFill>
                <a:latin typeface="Roboto"/>
                <a:ea typeface="Roboto"/>
                <a:cs typeface="Roboto"/>
                <a:sym typeface="Roboto"/>
              </a:rPr>
              <a:t>Data</a:t>
            </a:r>
            <a:endParaRPr sz="1800">
              <a:solidFill>
                <a:srgbClr val="FFFFFF"/>
              </a:solidFill>
              <a:latin typeface="Roboto Thin"/>
              <a:ea typeface="Roboto Thin"/>
              <a:cs typeface="Roboto Thin"/>
              <a:sym typeface="Roboto Th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p:nvPr/>
        </p:nvSpPr>
        <p:spPr>
          <a:xfrm>
            <a:off x="333250" y="620925"/>
            <a:ext cx="1273800" cy="3945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1"/>
          <p:cNvPicPr preferRelativeResize="0"/>
          <p:nvPr/>
        </p:nvPicPr>
        <p:blipFill rotWithShape="1">
          <a:blip r:embed="rId3">
            <a:alphaModFix/>
          </a:blip>
          <a:srcRect b="8717" l="0" r="0" t="0"/>
          <a:stretch/>
        </p:blipFill>
        <p:spPr>
          <a:xfrm>
            <a:off x="1665400" y="620925"/>
            <a:ext cx="5813199" cy="3901625"/>
          </a:xfrm>
          <a:prstGeom prst="rect">
            <a:avLst/>
          </a:prstGeom>
          <a:noFill/>
          <a:ln>
            <a:noFill/>
          </a:ln>
        </p:spPr>
      </p:pic>
      <p:sp>
        <p:nvSpPr>
          <p:cNvPr id="150" name="Google Shape;150;p21"/>
          <p:cNvSpPr txBox="1"/>
          <p:nvPr/>
        </p:nvSpPr>
        <p:spPr>
          <a:xfrm>
            <a:off x="223300" y="178150"/>
            <a:ext cx="21561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Data</a:t>
            </a:r>
            <a:r>
              <a:rPr lang="en" sz="1800">
                <a:solidFill>
                  <a:srgbClr val="434343"/>
                </a:solidFill>
                <a:latin typeface="Roboto"/>
                <a:ea typeface="Roboto"/>
                <a:cs typeface="Roboto"/>
                <a:sym typeface="Roboto"/>
              </a:rPr>
              <a:t> </a:t>
            </a:r>
            <a:r>
              <a:rPr lang="en" sz="1800">
                <a:solidFill>
                  <a:srgbClr val="999999"/>
                </a:solidFill>
                <a:latin typeface="Roboto Light"/>
                <a:ea typeface="Roboto Light"/>
                <a:cs typeface="Roboto Light"/>
                <a:sym typeface="Roboto Light"/>
              </a:rPr>
              <a:t>/ </a:t>
            </a:r>
            <a:r>
              <a:rPr lang="en" sz="1800">
                <a:solidFill>
                  <a:srgbClr val="999999"/>
                </a:solidFill>
                <a:latin typeface="Roboto Light"/>
                <a:ea typeface="Roboto Light"/>
                <a:cs typeface="Roboto Light"/>
                <a:sym typeface="Roboto Light"/>
              </a:rPr>
              <a:t>City Zone</a:t>
            </a:r>
            <a:endParaRPr sz="1800">
              <a:solidFill>
                <a:srgbClr val="999999"/>
              </a:solidFill>
              <a:latin typeface="Roboto Light"/>
              <a:ea typeface="Roboto Light"/>
              <a:cs typeface="Roboto Light"/>
              <a:sym typeface="Roboto Light"/>
            </a:endParaRPr>
          </a:p>
        </p:txBody>
      </p:sp>
      <p:sp>
        <p:nvSpPr>
          <p:cNvPr id="151" name="Google Shape;151;p21"/>
          <p:cNvSpPr/>
          <p:nvPr/>
        </p:nvSpPr>
        <p:spPr>
          <a:xfrm>
            <a:off x="2664125" y="1047500"/>
            <a:ext cx="3375950" cy="3324800"/>
          </a:xfrm>
          <a:custGeom>
            <a:rect b="b" l="l" r="r" t="t"/>
            <a:pathLst>
              <a:path extrusionOk="0" h="132992" w="135038">
                <a:moveTo>
                  <a:pt x="46377" y="24722"/>
                </a:moveTo>
                <a:lnTo>
                  <a:pt x="59562" y="11082"/>
                </a:lnTo>
                <a:lnTo>
                  <a:pt x="66837" y="7672"/>
                </a:lnTo>
                <a:lnTo>
                  <a:pt x="85251" y="10230"/>
                </a:lnTo>
                <a:lnTo>
                  <a:pt x="78659" y="60699"/>
                </a:lnTo>
                <a:lnTo>
                  <a:pt x="94345" y="62063"/>
                </a:lnTo>
                <a:lnTo>
                  <a:pt x="96846" y="39272"/>
                </a:lnTo>
                <a:lnTo>
                  <a:pt x="108440" y="40863"/>
                </a:lnTo>
                <a:lnTo>
                  <a:pt x="105712" y="63369"/>
                </a:lnTo>
                <a:lnTo>
                  <a:pt x="135038" y="67916"/>
                </a:lnTo>
                <a:lnTo>
                  <a:pt x="129582" y="100425"/>
                </a:lnTo>
                <a:lnTo>
                  <a:pt x="114123" y="97470"/>
                </a:lnTo>
                <a:lnTo>
                  <a:pt x="102529" y="120261"/>
                </a:lnTo>
                <a:lnTo>
                  <a:pt x="82069" y="128218"/>
                </a:lnTo>
                <a:lnTo>
                  <a:pt x="65701" y="132992"/>
                </a:lnTo>
                <a:lnTo>
                  <a:pt x="36601" y="125945"/>
                </a:lnTo>
                <a:lnTo>
                  <a:pt x="38875" y="114351"/>
                </a:lnTo>
                <a:lnTo>
                  <a:pt x="33419" y="101847"/>
                </a:lnTo>
                <a:lnTo>
                  <a:pt x="44558" y="97300"/>
                </a:lnTo>
                <a:lnTo>
                  <a:pt x="32737" y="76555"/>
                </a:lnTo>
                <a:lnTo>
                  <a:pt x="25235" y="80705"/>
                </a:lnTo>
                <a:lnTo>
                  <a:pt x="13868" y="71384"/>
                </a:lnTo>
                <a:lnTo>
                  <a:pt x="0" y="65473"/>
                </a:lnTo>
                <a:lnTo>
                  <a:pt x="1137" y="54106"/>
                </a:lnTo>
                <a:lnTo>
                  <a:pt x="6138" y="43876"/>
                </a:lnTo>
                <a:lnTo>
                  <a:pt x="7730" y="33646"/>
                </a:lnTo>
                <a:lnTo>
                  <a:pt x="5456" y="23416"/>
                </a:lnTo>
                <a:lnTo>
                  <a:pt x="7048" y="9094"/>
                </a:lnTo>
                <a:lnTo>
                  <a:pt x="12276" y="0"/>
                </a:lnTo>
                <a:lnTo>
                  <a:pt x="22506" y="1137"/>
                </a:lnTo>
                <a:close/>
              </a:path>
            </a:pathLst>
          </a:custGeom>
          <a:noFill/>
          <a:ln cap="flat" cmpd="sng" w="19050">
            <a:solidFill>
              <a:srgbClr val="980000"/>
            </a:solidFill>
            <a:prstDash val="solid"/>
            <a:round/>
            <a:headEnd len="med" w="med" type="none"/>
            <a:tailEnd len="med" w="med" type="none"/>
          </a:ln>
        </p:spPr>
      </p:sp>
      <p:sp>
        <p:nvSpPr>
          <p:cNvPr id="152" name="Google Shape;152;p21"/>
          <p:cNvSpPr txBox="1"/>
          <p:nvPr/>
        </p:nvSpPr>
        <p:spPr>
          <a:xfrm>
            <a:off x="403675" y="1376975"/>
            <a:ext cx="11331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Street Network</a:t>
            </a:r>
            <a:endParaRPr sz="800">
              <a:solidFill>
                <a:srgbClr val="FFFFFF"/>
              </a:solidFill>
              <a:latin typeface="Roboto"/>
              <a:ea typeface="Roboto"/>
              <a:cs typeface="Roboto"/>
              <a:sym typeface="Roboto"/>
            </a:endParaRPr>
          </a:p>
        </p:txBody>
      </p:sp>
      <p:sp>
        <p:nvSpPr>
          <p:cNvPr id="153" name="Google Shape;153;p21"/>
          <p:cNvSpPr txBox="1"/>
          <p:nvPr/>
        </p:nvSpPr>
        <p:spPr>
          <a:xfrm>
            <a:off x="385225" y="2020550"/>
            <a:ext cx="11514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rgbClr val="FFFFFF"/>
                </a:solidFill>
                <a:latin typeface="Roboto"/>
                <a:ea typeface="Roboto"/>
                <a:cs typeface="Roboto"/>
                <a:sym typeface="Roboto"/>
              </a:rPr>
              <a:t>Building Geometry</a:t>
            </a:r>
            <a:endParaRPr sz="800">
              <a:latin typeface="Roboto"/>
              <a:ea typeface="Roboto"/>
              <a:cs typeface="Roboto"/>
              <a:sym typeface="Roboto"/>
            </a:endParaRPr>
          </a:p>
        </p:txBody>
      </p:sp>
      <p:sp>
        <p:nvSpPr>
          <p:cNvPr id="154" name="Google Shape;154;p21"/>
          <p:cNvSpPr txBox="1"/>
          <p:nvPr/>
        </p:nvSpPr>
        <p:spPr>
          <a:xfrm>
            <a:off x="403675" y="2664125"/>
            <a:ext cx="11331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rgbClr val="FFFFFF"/>
                </a:solidFill>
                <a:latin typeface="Roboto"/>
                <a:ea typeface="Roboto"/>
                <a:cs typeface="Roboto"/>
                <a:sym typeface="Roboto"/>
              </a:rPr>
              <a:t>Tree Canopy</a:t>
            </a:r>
            <a:endParaRPr sz="800">
              <a:solidFill>
                <a:srgbClr val="FFFFFF"/>
              </a:solidFill>
              <a:latin typeface="Roboto"/>
              <a:ea typeface="Roboto"/>
              <a:cs typeface="Roboto"/>
              <a:sym typeface="Roboto"/>
            </a:endParaRPr>
          </a:p>
        </p:txBody>
      </p:sp>
      <p:sp>
        <p:nvSpPr>
          <p:cNvPr id="155" name="Google Shape;155;p21"/>
          <p:cNvSpPr txBox="1"/>
          <p:nvPr/>
        </p:nvSpPr>
        <p:spPr>
          <a:xfrm>
            <a:off x="403675" y="3307700"/>
            <a:ext cx="11331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rgbClr val="FFFFFF"/>
                </a:solidFill>
                <a:latin typeface="Roboto"/>
                <a:ea typeface="Roboto"/>
                <a:cs typeface="Roboto"/>
                <a:sym typeface="Roboto"/>
              </a:rPr>
              <a:t>Drinking Water</a:t>
            </a:r>
            <a:endParaRPr sz="800">
              <a:solidFill>
                <a:srgbClr val="FFFFFF"/>
              </a:solidFill>
              <a:latin typeface="Roboto"/>
              <a:ea typeface="Roboto"/>
              <a:cs typeface="Roboto"/>
              <a:sym typeface="Roboto"/>
            </a:endParaRPr>
          </a:p>
        </p:txBody>
      </p:sp>
      <p:sp>
        <p:nvSpPr>
          <p:cNvPr id="156" name="Google Shape;156;p21"/>
          <p:cNvSpPr txBox="1"/>
          <p:nvPr/>
        </p:nvSpPr>
        <p:spPr>
          <a:xfrm>
            <a:off x="403675" y="3951275"/>
            <a:ext cx="1133100" cy="307800"/>
          </a:xfrm>
          <a:prstGeom prst="rect">
            <a:avLst/>
          </a:prstGeom>
          <a:solidFill>
            <a:srgbClr val="999999"/>
          </a:solidFill>
          <a:ln cap="flat" cmpd="sng" w="9525">
            <a:solidFill>
              <a:srgbClr val="9F9F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rgbClr val="FFFFFF"/>
                </a:solidFill>
                <a:latin typeface="Roboto"/>
                <a:ea typeface="Roboto"/>
                <a:cs typeface="Roboto"/>
                <a:sym typeface="Roboto"/>
              </a:rPr>
              <a:t>Footpath Steepness</a:t>
            </a:r>
            <a:endParaRPr sz="800">
              <a:solidFill>
                <a:srgbClr val="FFFFFF"/>
              </a:solidFill>
              <a:latin typeface="Roboto"/>
              <a:ea typeface="Roboto"/>
              <a:cs typeface="Roboto"/>
              <a:sym typeface="Roboto"/>
            </a:endParaRPr>
          </a:p>
        </p:txBody>
      </p:sp>
      <p:sp>
        <p:nvSpPr>
          <p:cNvPr id="157" name="Google Shape;157;p21"/>
          <p:cNvSpPr txBox="1"/>
          <p:nvPr/>
        </p:nvSpPr>
        <p:spPr>
          <a:xfrm>
            <a:off x="403675" y="884375"/>
            <a:ext cx="115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rgbClr val="999999"/>
                </a:solidFill>
                <a:latin typeface="Roboto"/>
                <a:ea typeface="Roboto"/>
                <a:cs typeface="Roboto"/>
                <a:sym typeface="Roboto"/>
              </a:rPr>
              <a:t>Data</a:t>
            </a:r>
            <a:endParaRPr sz="1000" u="sng">
              <a:solidFill>
                <a:srgbClr val="999999"/>
              </a:solidFill>
              <a:latin typeface="Roboto"/>
              <a:ea typeface="Roboto"/>
              <a:cs typeface="Roboto"/>
              <a:sym typeface="Roboto"/>
            </a:endParaRPr>
          </a:p>
          <a:p>
            <a:pPr indent="0" lvl="0" marL="0" rtl="0" algn="ctr">
              <a:spcBef>
                <a:spcPts val="0"/>
              </a:spcBef>
              <a:spcAft>
                <a:spcPts val="0"/>
              </a:spcAft>
              <a:buNone/>
            </a:pPr>
            <a:r>
              <a:t/>
            </a:r>
            <a:endParaRPr sz="1000">
              <a:solidFill>
                <a:srgbClr val="999999"/>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2"/>
          <p:cNvPicPr preferRelativeResize="0"/>
          <p:nvPr/>
        </p:nvPicPr>
        <p:blipFill>
          <a:blip r:embed="rId3">
            <a:alphaModFix/>
          </a:blip>
          <a:stretch>
            <a:fillRect/>
          </a:stretch>
        </p:blipFill>
        <p:spPr>
          <a:xfrm>
            <a:off x="595616" y="0"/>
            <a:ext cx="8548382" cy="4808476"/>
          </a:xfrm>
          <a:prstGeom prst="rect">
            <a:avLst/>
          </a:prstGeom>
          <a:noFill/>
          <a:ln>
            <a:noFill/>
          </a:ln>
        </p:spPr>
      </p:pic>
      <p:pic>
        <p:nvPicPr>
          <p:cNvPr id="163" name="Google Shape;163;p22"/>
          <p:cNvPicPr preferRelativeResize="0"/>
          <p:nvPr/>
        </p:nvPicPr>
        <p:blipFill>
          <a:blip r:embed="rId4">
            <a:alphaModFix/>
          </a:blip>
          <a:stretch>
            <a:fillRect/>
          </a:stretch>
        </p:blipFill>
        <p:spPr>
          <a:xfrm>
            <a:off x="8471209" y="152400"/>
            <a:ext cx="482241" cy="385177"/>
          </a:xfrm>
          <a:prstGeom prst="rect">
            <a:avLst/>
          </a:prstGeom>
          <a:noFill/>
          <a:ln>
            <a:noFill/>
          </a:ln>
        </p:spPr>
      </p:pic>
      <p:pic>
        <p:nvPicPr>
          <p:cNvPr id="164" name="Google Shape;164;p22"/>
          <p:cNvPicPr preferRelativeResize="0"/>
          <p:nvPr/>
        </p:nvPicPr>
        <p:blipFill>
          <a:blip r:embed="rId5">
            <a:alphaModFix/>
          </a:blip>
          <a:stretch>
            <a:fillRect/>
          </a:stretch>
        </p:blipFill>
        <p:spPr>
          <a:xfrm>
            <a:off x="8086025" y="152400"/>
            <a:ext cx="385183" cy="385183"/>
          </a:xfrm>
          <a:prstGeom prst="rect">
            <a:avLst/>
          </a:prstGeom>
          <a:noFill/>
          <a:ln>
            <a:noFill/>
          </a:ln>
        </p:spPr>
      </p:pic>
      <p:sp>
        <p:nvSpPr>
          <p:cNvPr id="165" name="Google Shape;165;p22"/>
          <p:cNvSpPr txBox="1"/>
          <p:nvPr/>
        </p:nvSpPr>
        <p:spPr>
          <a:xfrm>
            <a:off x="223300" y="178150"/>
            <a:ext cx="31287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Data </a:t>
            </a:r>
            <a:r>
              <a:rPr lang="en" sz="1800">
                <a:solidFill>
                  <a:srgbClr val="999999"/>
                </a:solidFill>
                <a:latin typeface="Roboto Light"/>
                <a:ea typeface="Roboto Light"/>
                <a:cs typeface="Roboto Light"/>
                <a:sym typeface="Roboto Light"/>
              </a:rPr>
              <a:t>/</a:t>
            </a:r>
            <a:r>
              <a:rPr lang="en" sz="1800">
                <a:solidFill>
                  <a:srgbClr val="999999"/>
                </a:solidFill>
                <a:latin typeface="Roboto Light"/>
                <a:ea typeface="Roboto Light"/>
                <a:cs typeface="Roboto Light"/>
                <a:sym typeface="Roboto Light"/>
              </a:rPr>
              <a:t> Visualization</a:t>
            </a:r>
            <a:endParaRPr sz="1800">
              <a:solidFill>
                <a:srgbClr val="999999"/>
              </a:solidFill>
              <a:latin typeface="Roboto Light"/>
              <a:ea typeface="Roboto Light"/>
              <a:cs typeface="Roboto Light"/>
              <a:sym typeface="Roboto Light"/>
            </a:endParaRPr>
          </a:p>
        </p:txBody>
      </p:sp>
      <p:sp>
        <p:nvSpPr>
          <p:cNvPr id="166" name="Google Shape;166;p22"/>
          <p:cNvSpPr txBox="1"/>
          <p:nvPr/>
        </p:nvSpPr>
        <p:spPr>
          <a:xfrm>
            <a:off x="223300" y="642400"/>
            <a:ext cx="3174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34343"/>
                </a:solidFill>
                <a:latin typeface="Roboto"/>
                <a:ea typeface="Roboto"/>
                <a:cs typeface="Roboto"/>
                <a:sym typeface="Roboto"/>
              </a:rPr>
              <a:t>Clean the dataset and import it into GH</a:t>
            </a:r>
            <a:endParaRPr sz="10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to generate the weights for the shortest path.</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3"/>
          <p:cNvPicPr preferRelativeResize="0"/>
          <p:nvPr/>
        </p:nvPicPr>
        <p:blipFill rotWithShape="1">
          <a:blip r:embed="rId3">
            <a:alphaModFix amt="50000"/>
          </a:blip>
          <a:srcRect b="25019" l="24679" r="49279" t="26142"/>
          <a:stretch/>
        </p:blipFill>
        <p:spPr>
          <a:xfrm>
            <a:off x="7538200" y="72525"/>
            <a:ext cx="581148" cy="544926"/>
          </a:xfrm>
          <a:prstGeom prst="rect">
            <a:avLst/>
          </a:prstGeom>
          <a:noFill/>
          <a:ln>
            <a:noFill/>
          </a:ln>
        </p:spPr>
      </p:pic>
      <p:pic>
        <p:nvPicPr>
          <p:cNvPr id="172" name="Google Shape;172;p23"/>
          <p:cNvPicPr preferRelativeResize="0"/>
          <p:nvPr/>
        </p:nvPicPr>
        <p:blipFill>
          <a:blip r:embed="rId4">
            <a:alphaModFix/>
          </a:blip>
          <a:stretch>
            <a:fillRect/>
          </a:stretch>
        </p:blipFill>
        <p:spPr>
          <a:xfrm>
            <a:off x="8471209" y="152400"/>
            <a:ext cx="482241" cy="385177"/>
          </a:xfrm>
          <a:prstGeom prst="rect">
            <a:avLst/>
          </a:prstGeom>
          <a:noFill/>
          <a:ln>
            <a:noFill/>
          </a:ln>
        </p:spPr>
      </p:pic>
      <p:pic>
        <p:nvPicPr>
          <p:cNvPr id="173" name="Google Shape;173;p23"/>
          <p:cNvPicPr preferRelativeResize="0"/>
          <p:nvPr/>
        </p:nvPicPr>
        <p:blipFill>
          <a:blip r:embed="rId5">
            <a:alphaModFix/>
          </a:blip>
          <a:stretch>
            <a:fillRect/>
          </a:stretch>
        </p:blipFill>
        <p:spPr>
          <a:xfrm>
            <a:off x="8086025" y="152400"/>
            <a:ext cx="385183" cy="385183"/>
          </a:xfrm>
          <a:prstGeom prst="rect">
            <a:avLst/>
          </a:prstGeom>
          <a:noFill/>
          <a:ln>
            <a:noFill/>
          </a:ln>
        </p:spPr>
      </p:pic>
      <p:sp>
        <p:nvSpPr>
          <p:cNvPr id="174" name="Google Shape;174;p23"/>
          <p:cNvSpPr txBox="1"/>
          <p:nvPr/>
        </p:nvSpPr>
        <p:spPr>
          <a:xfrm>
            <a:off x="223300" y="178150"/>
            <a:ext cx="31287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Data </a:t>
            </a:r>
            <a:r>
              <a:rPr lang="en" sz="1800">
                <a:solidFill>
                  <a:srgbClr val="999999"/>
                </a:solidFill>
                <a:latin typeface="Roboto Light"/>
                <a:ea typeface="Roboto Light"/>
                <a:cs typeface="Roboto Light"/>
                <a:sym typeface="Roboto Light"/>
              </a:rPr>
              <a:t>/ Sun Hours</a:t>
            </a:r>
            <a:endParaRPr sz="1800">
              <a:solidFill>
                <a:srgbClr val="999999"/>
              </a:solidFill>
              <a:latin typeface="Roboto Light"/>
              <a:ea typeface="Roboto Light"/>
              <a:cs typeface="Roboto Light"/>
              <a:sym typeface="Roboto Light"/>
            </a:endParaRPr>
          </a:p>
        </p:txBody>
      </p:sp>
      <p:pic>
        <p:nvPicPr>
          <p:cNvPr id="175" name="Google Shape;175;p23"/>
          <p:cNvPicPr preferRelativeResize="0"/>
          <p:nvPr/>
        </p:nvPicPr>
        <p:blipFill rotWithShape="1">
          <a:blip r:embed="rId6">
            <a:alphaModFix/>
          </a:blip>
          <a:srcRect b="0" l="0" r="0" t="5303"/>
          <a:stretch/>
        </p:blipFill>
        <p:spPr>
          <a:xfrm>
            <a:off x="761925" y="836875"/>
            <a:ext cx="7357426" cy="3919126"/>
          </a:xfrm>
          <a:prstGeom prst="rect">
            <a:avLst/>
          </a:prstGeom>
          <a:noFill/>
          <a:ln>
            <a:noFill/>
          </a:ln>
        </p:spPr>
      </p:pic>
      <p:pic>
        <p:nvPicPr>
          <p:cNvPr id="176" name="Google Shape;176;p23"/>
          <p:cNvPicPr preferRelativeResize="0"/>
          <p:nvPr/>
        </p:nvPicPr>
        <p:blipFill rotWithShape="1">
          <a:blip r:embed="rId7">
            <a:alphaModFix/>
          </a:blip>
          <a:srcRect b="0" l="28236" r="17979" t="0"/>
          <a:stretch/>
        </p:blipFill>
        <p:spPr>
          <a:xfrm>
            <a:off x="7313150" y="2883050"/>
            <a:ext cx="1479902" cy="1547702"/>
          </a:xfrm>
          <a:prstGeom prst="rect">
            <a:avLst/>
          </a:prstGeom>
          <a:noFill/>
          <a:ln>
            <a:noFill/>
          </a:ln>
        </p:spPr>
      </p:pic>
      <p:sp>
        <p:nvSpPr>
          <p:cNvPr id="177" name="Google Shape;177;p23"/>
          <p:cNvSpPr txBox="1"/>
          <p:nvPr/>
        </p:nvSpPr>
        <p:spPr>
          <a:xfrm>
            <a:off x="7313154" y="2288238"/>
            <a:ext cx="1479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u="sng">
                <a:solidFill>
                  <a:srgbClr val="434343"/>
                </a:solidFill>
                <a:latin typeface="Roboto"/>
                <a:ea typeface="Roboto"/>
                <a:cs typeface="Roboto"/>
                <a:sym typeface="Roboto"/>
              </a:rPr>
              <a:t>Sun Hours</a:t>
            </a:r>
            <a:endParaRPr sz="1000" u="sng">
              <a:solidFill>
                <a:srgbClr val="434343"/>
              </a:solidFill>
              <a:latin typeface="Roboto"/>
              <a:ea typeface="Roboto"/>
              <a:cs typeface="Roboto"/>
              <a:sym typeface="Roboto"/>
            </a:endParaRPr>
          </a:p>
          <a:p>
            <a:pPr indent="0" lvl="0" marL="0" marR="0" rtl="0" algn="ctr">
              <a:lnSpc>
                <a:spcPct val="100000"/>
              </a:lnSpc>
              <a:spcBef>
                <a:spcPts val="0"/>
              </a:spcBef>
              <a:spcAft>
                <a:spcPts val="0"/>
              </a:spcAft>
              <a:buNone/>
            </a:pPr>
            <a:r>
              <a:rPr lang="en" sz="1000">
                <a:solidFill>
                  <a:srgbClr val="999999"/>
                </a:solidFill>
                <a:latin typeface="Roboto"/>
                <a:ea typeface="Roboto"/>
                <a:cs typeface="Roboto"/>
                <a:sym typeface="Roboto"/>
              </a:rPr>
              <a:t>Months of Summer</a:t>
            </a:r>
            <a:endParaRPr sz="1000">
              <a:solidFill>
                <a:srgbClr val="999999"/>
              </a:solidFill>
              <a:latin typeface="Roboto"/>
              <a:ea typeface="Roboto"/>
              <a:cs typeface="Roboto"/>
              <a:sym typeface="Roboto"/>
            </a:endParaRPr>
          </a:p>
        </p:txBody>
      </p:sp>
      <p:sp>
        <p:nvSpPr>
          <p:cNvPr id="178" name="Google Shape;178;p23"/>
          <p:cNvSpPr txBox="1"/>
          <p:nvPr/>
        </p:nvSpPr>
        <p:spPr>
          <a:xfrm>
            <a:off x="7313154" y="933500"/>
            <a:ext cx="1479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u="sng">
                <a:solidFill>
                  <a:srgbClr val="434343"/>
                </a:solidFill>
                <a:latin typeface="Roboto"/>
                <a:ea typeface="Roboto"/>
                <a:cs typeface="Roboto"/>
                <a:sym typeface="Roboto"/>
              </a:rPr>
              <a:t>Building Geometry</a:t>
            </a:r>
            <a:endParaRPr sz="1000">
              <a:solidFill>
                <a:srgbClr val="434343"/>
              </a:solidFill>
              <a:latin typeface="Roboto"/>
              <a:ea typeface="Roboto"/>
              <a:cs typeface="Roboto"/>
              <a:sym typeface="Roboto"/>
            </a:endParaRPr>
          </a:p>
        </p:txBody>
      </p:sp>
      <p:sp>
        <p:nvSpPr>
          <p:cNvPr id="179" name="Google Shape;179;p23"/>
          <p:cNvSpPr txBox="1"/>
          <p:nvPr/>
        </p:nvSpPr>
        <p:spPr>
          <a:xfrm>
            <a:off x="7313154" y="1597375"/>
            <a:ext cx="1479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u="sng">
                <a:solidFill>
                  <a:srgbClr val="434343"/>
                </a:solidFill>
                <a:latin typeface="Roboto"/>
                <a:ea typeface="Roboto"/>
                <a:cs typeface="Roboto"/>
                <a:sym typeface="Roboto"/>
              </a:rPr>
              <a:t>Tree Canopy</a:t>
            </a:r>
            <a:endParaRPr sz="1000">
              <a:solidFill>
                <a:srgbClr val="434343"/>
              </a:solidFill>
              <a:latin typeface="Roboto"/>
              <a:ea typeface="Roboto"/>
              <a:cs typeface="Roboto"/>
              <a:sym typeface="Roboto"/>
            </a:endParaRPr>
          </a:p>
        </p:txBody>
      </p:sp>
      <p:sp>
        <p:nvSpPr>
          <p:cNvPr id="180" name="Google Shape;180;p23"/>
          <p:cNvSpPr txBox="1"/>
          <p:nvPr/>
        </p:nvSpPr>
        <p:spPr>
          <a:xfrm>
            <a:off x="7882088" y="1218800"/>
            <a:ext cx="385200" cy="522000"/>
          </a:xfrm>
          <a:prstGeom prst="rect">
            <a:avLst/>
          </a:prstGeom>
          <a:noFill/>
          <a:ln>
            <a:noFill/>
          </a:ln>
          <a:effectLst>
            <a:outerShdw blurRad="42863" rotWithShape="0" algn="bl" dir="1680000" dist="95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434343"/>
                </a:solidFill>
                <a:latin typeface="Roboto"/>
                <a:ea typeface="Roboto"/>
                <a:cs typeface="Roboto"/>
                <a:sym typeface="Roboto"/>
              </a:rPr>
              <a:t>+</a:t>
            </a:r>
            <a:endParaRPr sz="1800">
              <a:solidFill>
                <a:srgbClr val="434343"/>
              </a:solidFill>
              <a:latin typeface="Roboto"/>
              <a:ea typeface="Roboto"/>
              <a:cs typeface="Roboto"/>
              <a:sym typeface="Roboto"/>
            </a:endParaRPr>
          </a:p>
        </p:txBody>
      </p:sp>
      <p:cxnSp>
        <p:nvCxnSpPr>
          <p:cNvPr id="181" name="Google Shape;181;p23"/>
          <p:cNvCxnSpPr/>
          <p:nvPr/>
        </p:nvCxnSpPr>
        <p:spPr>
          <a:xfrm>
            <a:off x="8053100" y="1988263"/>
            <a:ext cx="0" cy="220800"/>
          </a:xfrm>
          <a:prstGeom prst="straightConnector1">
            <a:avLst/>
          </a:prstGeom>
          <a:noFill/>
          <a:ln cap="flat" cmpd="sng" w="9525">
            <a:solidFill>
              <a:srgbClr val="434343"/>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82" name="Google Shape;182;p23"/>
          <p:cNvSpPr txBox="1"/>
          <p:nvPr/>
        </p:nvSpPr>
        <p:spPr>
          <a:xfrm>
            <a:off x="223300" y="642400"/>
            <a:ext cx="3174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Calculate the Sun Hours for every edge center point during summer.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